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9"/>
  </p:notesMasterIdLst>
  <p:handoutMasterIdLst>
    <p:handoutMasterId r:id="rId20"/>
  </p:handoutMasterIdLst>
  <p:sldIdLst>
    <p:sldId id="549" r:id="rId2"/>
    <p:sldId id="559" r:id="rId3"/>
    <p:sldId id="552" r:id="rId4"/>
    <p:sldId id="553" r:id="rId5"/>
    <p:sldId id="520" r:id="rId6"/>
    <p:sldId id="554" r:id="rId7"/>
    <p:sldId id="598" r:id="rId8"/>
    <p:sldId id="523" r:id="rId9"/>
    <p:sldId id="524" r:id="rId10"/>
    <p:sldId id="525" r:id="rId11"/>
    <p:sldId id="555" r:id="rId12"/>
    <p:sldId id="599" r:id="rId13"/>
    <p:sldId id="258" r:id="rId14"/>
    <p:sldId id="557" r:id="rId15"/>
    <p:sldId id="556" r:id="rId16"/>
    <p:sldId id="571" r:id="rId17"/>
    <p:sldId id="259" r:id="rId18"/>
  </p:sldIdLst>
  <p:sldSz cx="9144000" cy="5143500" type="screen16x9"/>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B5C"/>
    <a:srgbClr val="7E4838"/>
    <a:srgbClr val="000503"/>
    <a:srgbClr val="08FAAF"/>
    <a:srgbClr val="2A728F"/>
    <a:srgbClr val="CB461E"/>
    <a:srgbClr val="8E5320"/>
    <a:srgbClr val="4C9DBF"/>
    <a:srgbClr val="CDA265"/>
    <a:srgbClr val="F9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20" autoAdjust="0"/>
    <p:restoredTop sz="69108" autoAdjust="0"/>
  </p:normalViewPr>
  <p:slideViewPr>
    <p:cSldViewPr>
      <p:cViewPr varScale="1">
        <p:scale>
          <a:sx n="118" d="100"/>
          <a:sy n="118" d="100"/>
        </p:scale>
        <p:origin x="720"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2480"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C1A148-458B-8145-B1C1-A00211481365}" type="slidenum">
              <a:rPr lang="en-US" smtClean="0"/>
              <a:t>‹#›</a:t>
            </a:fld>
            <a:endParaRPr lang="en-US"/>
          </a:p>
        </p:txBody>
      </p:sp>
    </p:spTree>
    <p:extLst>
      <p:ext uri="{BB962C8B-B14F-4D97-AF65-F5344CB8AC3E}">
        <p14:creationId xmlns:p14="http://schemas.microsoft.com/office/powerpoint/2010/main" val="166661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0611C-C77D-F744-9D02-13490EF2EE9B}" type="slidenum">
              <a:rPr lang="en-US" smtClean="0"/>
              <a:t>‹#›</a:t>
            </a:fld>
            <a:endParaRPr lang="en-US"/>
          </a:p>
        </p:txBody>
      </p:sp>
    </p:spTree>
    <p:extLst>
      <p:ext uri="{BB962C8B-B14F-4D97-AF65-F5344CB8AC3E}">
        <p14:creationId xmlns:p14="http://schemas.microsoft.com/office/powerpoint/2010/main" val="3275599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1</a:t>
            </a:fld>
            <a:endParaRPr lang="en-US"/>
          </a:p>
        </p:txBody>
      </p:sp>
    </p:spTree>
    <p:extLst>
      <p:ext uri="{BB962C8B-B14F-4D97-AF65-F5344CB8AC3E}">
        <p14:creationId xmlns:p14="http://schemas.microsoft.com/office/powerpoint/2010/main" val="82291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12</a:t>
            </a:fld>
            <a:endParaRPr lang="en-US"/>
          </a:p>
        </p:txBody>
      </p:sp>
    </p:spTree>
    <p:extLst>
      <p:ext uri="{BB962C8B-B14F-4D97-AF65-F5344CB8AC3E}">
        <p14:creationId xmlns:p14="http://schemas.microsoft.com/office/powerpoint/2010/main" val="346373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H" sz="1200" kern="1200" dirty="0">
                <a:solidFill>
                  <a:schemeClr val="tx1"/>
                </a:solidFill>
                <a:effectLst/>
                <a:latin typeface="+mn-lt"/>
                <a:ea typeface="+mn-ea"/>
                <a:cs typeface="+mn-cs"/>
              </a:rPr>
              <a:t>Series of breakthroughs in biomedicine over the course of the last two decades:</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2001: a new class of drugs based on molecular biology called GLEEVEC was approved by the FDA.</a:t>
            </a:r>
            <a:r>
              <a:rPr lang="en-TH" sz="1200" kern="1200" dirty="0">
                <a:solidFill>
                  <a:schemeClr val="tx1"/>
                </a:solidFill>
                <a:effectLst/>
                <a:latin typeface="+mn-lt"/>
                <a:ea typeface="+mn-ea"/>
                <a:cs typeface="+mn-cs"/>
              </a:rPr>
              <a:t> It treats leukemia, by understanding the molecular biology of the disease and coming up with a chemical compound that focused exactly on that particular mechanism. It's a so-called designer drug. The particular kind of leukemia that this drug treats is chronic myelogenous leukemia. It's a blood disorder where your white blood cells reproduce uncontrollably and produce deformed white blood cells. They don't work properly, and they crowd out red blood cells, platelets, and other problems. Pretty much a death sentence. </a:t>
            </a:r>
            <a:r>
              <a:rPr lang="en-TH" sz="1200" b="1" kern="1200" dirty="0">
                <a:solidFill>
                  <a:schemeClr val="tx1"/>
                </a:solidFill>
                <a:effectLst/>
                <a:latin typeface="+mn-lt"/>
                <a:ea typeface="+mn-ea"/>
                <a:cs typeface="+mn-cs"/>
              </a:rPr>
              <a:t>And so in 2001, a pair of scientists and clinicians came up with a particular chemical compound that they identified to disrupt the reproductive cycle of these cancerous white blood cells. And the chemical is 29 carbon atoms, plus 31 hydrogen atoms, plus 7 nitrogen atoms, and a single oxygen atom. Mix that together, give it to a chronic biologic leukemia patient, and presto, the disease is gone. </a:t>
            </a:r>
            <a:r>
              <a:rPr lang="en-TH" sz="1200" kern="1200" dirty="0">
                <a:solidFill>
                  <a:schemeClr val="tx1"/>
                </a:solidFill>
                <a:effectLst/>
                <a:latin typeface="+mn-lt"/>
                <a:ea typeface="+mn-ea"/>
                <a:cs typeface="+mn-cs"/>
              </a:rPr>
              <a:t>Complete hematological response. Their blood count is normal after this drug. </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2004: Avastin, angiogenesis inhibitor (VEGF), C6638H10160N1720O2108S44</a:t>
            </a:r>
            <a:r>
              <a:rPr lang="en-TH" sz="1200" kern="1200" dirty="0">
                <a:solidFill>
                  <a:schemeClr val="tx1"/>
                </a:solidFill>
                <a:effectLst/>
                <a:latin typeface="+mn-lt"/>
                <a:ea typeface="+mn-ea"/>
                <a:cs typeface="+mn-cs"/>
              </a:rPr>
              <a:t> Another drug that was the first of its kind was approved, a drug called Avastin. Now, this drug was designed to deal with cancer in a very different way. It was actually based on a hypothesis that was developed in 1971 by Judah Folkman. And he came up with a theory. And the theory was, tumors, cancerous tumors develop because they've got blood vessels that feed the tumor growth. So if somehow you can block the blood vessel's growth, you can starve the tumor, and shrink, and even wipe it out. That was in 1971. That hypothesis was demonstrated in 2004 with this drug, Avastin. Now the chemical formula for Avastin looks like this-- 6,638 atoms of carbon, and 10,000 atoms of hydrogen, and so on. It's a much, much </a:t>
            </a:r>
            <a:r>
              <a:rPr lang="en-TH" sz="1200" b="1" kern="1200" dirty="0">
                <a:solidFill>
                  <a:schemeClr val="tx1"/>
                </a:solidFill>
                <a:effectLst/>
                <a:latin typeface="+mn-lt"/>
                <a:ea typeface="+mn-ea"/>
                <a:cs typeface="+mn-cs"/>
              </a:rPr>
              <a:t>bigger molecule. And it's a bigger molecule because it's actually a biological medicine. It's not a chemical compound, but rather it's grown in live cells.</a:t>
            </a:r>
            <a:r>
              <a:rPr lang="en-TH" sz="1200" kern="1200" dirty="0">
                <a:solidFill>
                  <a:schemeClr val="tx1"/>
                </a:solidFill>
                <a:effectLst/>
                <a:latin typeface="+mn-lt"/>
                <a:ea typeface="+mn-ea"/>
                <a:cs typeface="+mn-cs"/>
              </a:rPr>
              <a:t> </a:t>
            </a:r>
            <a:r>
              <a:rPr lang="en-TH" sz="1200" b="1" kern="1200" dirty="0">
                <a:solidFill>
                  <a:schemeClr val="tx1"/>
                </a:solidFill>
                <a:effectLst/>
                <a:latin typeface="+mn-lt"/>
                <a:ea typeface="+mn-ea"/>
                <a:cs typeface="+mn-cs"/>
              </a:rPr>
              <a:t>And it was the first of its kind, a biological medicine, used to retard the growth of blood vessels in tumors-- angiogenesis inhibitors.</a:t>
            </a:r>
            <a:r>
              <a:rPr lang="en-TH" sz="1200" kern="1200" dirty="0">
                <a:solidFill>
                  <a:schemeClr val="tx1"/>
                </a:solidFill>
                <a:effectLst/>
                <a:latin typeface="+mn-lt"/>
                <a:ea typeface="+mn-ea"/>
                <a:cs typeface="+mn-cs"/>
              </a:rPr>
              <a:t> </a:t>
            </a:r>
            <a:r>
              <a:rPr lang="en-TH" sz="1200" b="1" kern="1200" dirty="0">
                <a:solidFill>
                  <a:schemeClr val="tx1"/>
                </a:solidFill>
                <a:effectLst/>
                <a:latin typeface="+mn-lt"/>
                <a:ea typeface="+mn-ea"/>
                <a:cs typeface="+mn-cs"/>
              </a:rPr>
              <a:t>And it worked like a charm. </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2006: Sutent, approved for RCC and GIST simultaneously, C22H27FN4O2:</a:t>
            </a:r>
            <a:r>
              <a:rPr lang="en-TH" sz="1200" kern="1200" dirty="0">
                <a:solidFill>
                  <a:schemeClr val="tx1"/>
                </a:solidFill>
                <a:effectLst/>
                <a:latin typeface="+mn-lt"/>
                <a:ea typeface="+mn-ea"/>
                <a:cs typeface="+mn-cs"/>
              </a:rPr>
              <a:t> A smaller molecule, like GLEEVEC, was approved for treating renal cell carcinoma and gastrointestinal tumors. </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2008 First cancer genome (leukemia) sequenced by Wash U. Genome Institute, Nature 456 (2008):66-72.</a:t>
            </a:r>
            <a:r>
              <a:rPr lang="en-TH" sz="1200" kern="1200" dirty="0">
                <a:solidFill>
                  <a:schemeClr val="tx1"/>
                </a:solidFill>
                <a:effectLst/>
                <a:latin typeface="+mn-lt"/>
                <a:ea typeface="+mn-ea"/>
                <a:cs typeface="+mn-cs"/>
              </a:rPr>
              <a:t> In 2008, the very first leukemia genome was completely sequenced at Washington University in St. Louis. </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2012: Dr. Lukas Wartman, Wash U. "cured" of acute lymphoblastic leukemia via RNA analysis and Sutent:</a:t>
            </a:r>
            <a:r>
              <a:rPr lang="en-TH" sz="1200" kern="1200" dirty="0">
                <a:solidFill>
                  <a:schemeClr val="tx1"/>
                </a:solidFill>
                <a:effectLst/>
                <a:latin typeface="+mn-lt"/>
                <a:ea typeface="+mn-ea"/>
                <a:cs typeface="+mn-cs"/>
              </a:rPr>
              <a:t> And in 2012, something really interesting occurred with this particular individual, a fellow by the name of Lukas Wartman, who was actually a researcher at Wash U's Genome Institute. Turns out that </a:t>
            </a:r>
            <a:r>
              <a:rPr lang="en-TH" sz="1200" b="1" kern="1200" dirty="0">
                <a:solidFill>
                  <a:schemeClr val="tx1"/>
                </a:solidFill>
                <a:effectLst/>
                <a:latin typeface="+mn-lt"/>
                <a:ea typeface="+mn-ea"/>
                <a:cs typeface="+mn-cs"/>
              </a:rPr>
              <a:t>Wartman had experienced a particular kind of leukemia years before, called acute lymphoblastic leukemia</a:t>
            </a:r>
            <a:r>
              <a:rPr lang="en-TH" sz="1200" kern="1200" dirty="0">
                <a:solidFill>
                  <a:schemeClr val="tx1"/>
                </a:solidFill>
                <a:effectLst/>
                <a:latin typeface="+mn-lt"/>
                <a:ea typeface="+mn-ea"/>
                <a:cs typeface="+mn-cs"/>
              </a:rPr>
              <a:t>. Unlike acute myelogenous leukemia, this type of leukemia kills in a matter of months. And so when he was diagnosed with it several years before, he had to be treated very aggressively. And for a time, it went into remission. And then when he was a medical student, it came back. And they treated again with a bone marrow transplant from his brother, chemotherapy, and so on. And it went away for a while. </a:t>
            </a:r>
          </a:p>
          <a:p>
            <a:r>
              <a:rPr lang="en-TH" sz="1200" kern="1200" dirty="0">
                <a:solidFill>
                  <a:schemeClr val="tx1"/>
                </a:solidFill>
                <a:effectLst/>
                <a:latin typeface="+mn-lt"/>
                <a:ea typeface="+mn-ea"/>
                <a:cs typeface="+mn-cs"/>
              </a:rPr>
              <a:t> </a:t>
            </a:r>
          </a:p>
          <a:p>
            <a:r>
              <a:rPr lang="en-TH" sz="1200" b="1" kern="1200" dirty="0">
                <a:solidFill>
                  <a:schemeClr val="tx1"/>
                </a:solidFill>
                <a:effectLst/>
                <a:latin typeface="+mn-lt"/>
                <a:ea typeface="+mn-ea"/>
                <a:cs typeface="+mn-cs"/>
              </a:rPr>
              <a:t>And it came back a second time.</a:t>
            </a:r>
            <a:r>
              <a:rPr lang="en-TH" sz="1200" kern="1200" dirty="0">
                <a:solidFill>
                  <a:schemeClr val="tx1"/>
                </a:solidFill>
                <a:effectLst/>
                <a:latin typeface="+mn-lt"/>
                <a:ea typeface="+mn-ea"/>
                <a:cs typeface="+mn-cs"/>
              </a:rPr>
              <a:t> Now when he had a second recurrence of this disease, his doctors told him, you should get your affairs in order and start saying goodbye to your friends and family, because the probability of survival with a first-time recurrence is about 5% over a five-year period. They didn't have statistics for the probability of survival of a second recurrence, because there were so few people that actually lived to see a second recurrence. And so he started putting his affairs in order. </a:t>
            </a:r>
          </a:p>
          <a:p>
            <a:r>
              <a:rPr lang="en-TH" sz="1200" kern="1200" dirty="0">
                <a:solidFill>
                  <a:schemeClr val="tx1"/>
                </a:solidFill>
                <a:effectLst/>
                <a:latin typeface="+mn-lt"/>
                <a:ea typeface="+mn-ea"/>
                <a:cs typeface="+mn-cs"/>
              </a:rPr>
              <a:t> </a:t>
            </a:r>
          </a:p>
          <a:p>
            <a:r>
              <a:rPr lang="en-TH" sz="1200" kern="1200" dirty="0">
                <a:solidFill>
                  <a:schemeClr val="tx1"/>
                </a:solidFill>
                <a:effectLst/>
                <a:latin typeface="+mn-lt"/>
                <a:ea typeface="+mn-ea"/>
                <a:cs typeface="+mn-cs"/>
              </a:rPr>
              <a:t>But it turns out that his friends happened to be researchers at Washington University's Genome Institute. So what did they do? They decided not to leave any stone unturned, not to take this lying down. 24/7 all-out effort, they decided to sequence everything they could about Lukas Wartman. They sequenced his normal, healthy cells. They sequenced his DNA. The sequenced the cancer cell's DNA. They sequenced the RNA, which is typically not something that you do in these kind of therapies. But when they did that, </a:t>
            </a:r>
            <a:r>
              <a:rPr lang="en-TH" sz="1200" b="1" kern="1200" dirty="0">
                <a:solidFill>
                  <a:schemeClr val="tx1"/>
                </a:solidFill>
                <a:effectLst/>
                <a:latin typeface="+mn-lt"/>
                <a:ea typeface="+mn-ea"/>
                <a:cs typeface="+mn-cs"/>
              </a:rPr>
              <a:t>they found a particular gene that was over-expressed. And so they used high throughput screening methods, large amounts of data, and searched through the data to find a chemical compound that would suppress this gene, FLT3.</a:t>
            </a:r>
            <a:r>
              <a:rPr lang="en-TH" sz="1200" kern="1200" dirty="0">
                <a:solidFill>
                  <a:schemeClr val="tx1"/>
                </a:solidFill>
                <a:effectLst/>
                <a:latin typeface="+mn-lt"/>
                <a:ea typeface="+mn-ea"/>
                <a:cs typeface="+mn-cs"/>
              </a:rPr>
              <a:t> </a:t>
            </a:r>
            <a:r>
              <a:rPr lang="en-TH" sz="1200" b="1" kern="1200" dirty="0">
                <a:solidFill>
                  <a:schemeClr val="tx1"/>
                </a:solidFill>
                <a:effectLst/>
                <a:latin typeface="+mn-lt"/>
                <a:ea typeface="+mn-ea"/>
                <a:cs typeface="+mn-cs"/>
              </a:rPr>
              <a:t>And they found it. They found the compound. You know what that compound was? Turns out it was SUTENT, this kidney cancer drug. </a:t>
            </a:r>
            <a:r>
              <a:rPr lang="en-TH" sz="1200" kern="1200" dirty="0">
                <a:solidFill>
                  <a:schemeClr val="tx1"/>
                </a:solidFill>
                <a:effectLst/>
                <a:latin typeface="+mn-lt"/>
                <a:ea typeface="+mn-ea"/>
                <a:cs typeface="+mn-cs"/>
              </a:rPr>
              <a:t>Now SUTENT is not approved for leukemia, but we knew that it was safe because it had gone through clinical trials. And so they gave Dr. Wartman this drug. Within days, he was feeling better. And weeks later, he's back at work. And today, they can no longer detect any leukemia cells in his body. For all intents and purposes, he is cured. Remarkable story. And now, SUTENT, now it's approved for treating this particular disease. But it certainly wasn't when he came down with it. </a:t>
            </a:r>
          </a:p>
          <a:p>
            <a:r>
              <a:rPr lang="en-TH" sz="1200" b="1"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2012: David Aponte "cured" of same type of leukemia using immunotherapy (T- cells targeting CD19) </a:t>
            </a:r>
            <a:r>
              <a:rPr lang="en-TH" sz="1200" kern="1200" dirty="0">
                <a:solidFill>
                  <a:schemeClr val="tx1"/>
                </a:solidFill>
                <a:effectLst/>
                <a:latin typeface="+mn-lt"/>
                <a:ea typeface="+mn-ea"/>
                <a:cs typeface="+mn-cs"/>
              </a:rPr>
              <a:t>And around the same time, somebody named David Aponte, who is an ABC News sound crew technician, came down with acute lymphoblastic leukemia as well. Now, he didn't have friends at Wash U's Genome Institute, so he didn't know that SUTENT worked. But his doctors decided to try a completely new therapy that involved using David's own T cells to fight the cancer. So they took T cells out of his body, decided to change it around a bit to be able to identify the cancer cells, and put it back in his body. And once again, within weeks, he was back at work and now no longer being treated for the disease. It seems like he was cured too, with a completely different mechanism. </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2014: Keytruda approved, PD-1 immunotherapy </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2017: Luxturna gene therapy approved for treating Leber's congenital amaurosis </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 </a:t>
            </a:r>
          </a:p>
          <a:p>
            <a:r>
              <a:rPr lang="en-TH" sz="1200" kern="1200" dirty="0">
                <a:solidFill>
                  <a:schemeClr val="tx1"/>
                </a:solidFill>
                <a:effectLst/>
                <a:latin typeface="+mn-lt"/>
                <a:ea typeface="+mn-ea"/>
                <a:cs typeface="+mn-cs"/>
              </a:rPr>
              <a:t>And the last example that I want to give you is what happened few years ago. And that example has to do with these two kids, Caroline and Cole Carper-- happy kids that were born with an unfortunate genetic condition that was introduced by their parents. Both parents had this particular genetic mutation. And that meant that this gene was going to be expressed in their kids with 100% probability. They didn't know it at the time. But this particular mutation creates a condition known as </a:t>
            </a:r>
            <a:r>
              <a:rPr lang="en-TH" sz="1200" b="1" kern="1200" dirty="0">
                <a:solidFill>
                  <a:schemeClr val="tx1"/>
                </a:solidFill>
                <a:effectLst/>
                <a:latin typeface="+mn-lt"/>
                <a:ea typeface="+mn-ea"/>
                <a:cs typeface="+mn-cs"/>
              </a:rPr>
              <a:t>Leber Congenital Amaurosis. And it's a condition that causes blindness from birth. </a:t>
            </a:r>
            <a:r>
              <a:rPr lang="en-TH" sz="1200" kern="1200" dirty="0">
                <a:solidFill>
                  <a:schemeClr val="tx1"/>
                </a:solidFill>
                <a:effectLst/>
                <a:latin typeface="+mn-lt"/>
                <a:ea typeface="+mn-ea"/>
                <a:cs typeface="+mn-cs"/>
              </a:rPr>
              <a:t>You're born able to see, but because of this mutation you start losing the ability to see because of some problems with the retina and how it develops. And after six months, you're pretty much blind. </a:t>
            </a:r>
            <a:r>
              <a:rPr lang="en-TH" sz="1200" b="1" kern="1200" dirty="0">
                <a:solidFill>
                  <a:schemeClr val="tx1"/>
                </a:solidFill>
                <a:effectLst/>
                <a:latin typeface="+mn-lt"/>
                <a:ea typeface="+mn-ea"/>
                <a:cs typeface="+mn-cs"/>
              </a:rPr>
              <a:t>Scientists have now figured out a way to introduce the correct gene into a virus, inject the virus into the back of the eye, and the virus will now incorporate that gene into the cells that create these rods and cones.</a:t>
            </a:r>
            <a:r>
              <a:rPr lang="en-TH" sz="1200" kern="1200" dirty="0">
                <a:solidFill>
                  <a:schemeClr val="tx1"/>
                </a:solidFill>
                <a:effectLst/>
                <a:latin typeface="+mn-lt"/>
                <a:ea typeface="+mn-ea"/>
                <a:cs typeface="+mn-cs"/>
              </a:rPr>
              <a:t> And a </a:t>
            </a:r>
            <a:r>
              <a:rPr lang="en-TH" sz="1200" b="1" kern="1200" dirty="0">
                <a:solidFill>
                  <a:schemeClr val="tx1"/>
                </a:solidFill>
                <a:effectLst/>
                <a:latin typeface="+mn-lt"/>
                <a:ea typeface="+mn-ea"/>
                <a:cs typeface="+mn-cs"/>
              </a:rPr>
              <a:t>one-time therapy</a:t>
            </a:r>
            <a:r>
              <a:rPr lang="en-TH" sz="1200" kern="1200" dirty="0">
                <a:solidFill>
                  <a:schemeClr val="tx1"/>
                </a:solidFill>
                <a:effectLst/>
                <a:latin typeface="+mn-lt"/>
                <a:ea typeface="+mn-ea"/>
                <a:cs typeface="+mn-cs"/>
              </a:rPr>
              <a:t> can now change this condition to allow people who are blind from birth to see. This therapy, this gene therapy, was approved few years ago. It's called </a:t>
            </a:r>
            <a:r>
              <a:rPr lang="en-TH" sz="1200" b="1" kern="1200" dirty="0">
                <a:solidFill>
                  <a:schemeClr val="tx1"/>
                </a:solidFill>
                <a:effectLst/>
                <a:latin typeface="+mn-lt"/>
                <a:ea typeface="+mn-ea"/>
                <a:cs typeface="+mn-cs"/>
              </a:rPr>
              <a:t>LUXTURNA</a:t>
            </a:r>
            <a:r>
              <a:rPr lang="en-TH" sz="1200" kern="1200" dirty="0">
                <a:solidFill>
                  <a:schemeClr val="tx1"/>
                </a:solidFill>
                <a:effectLst/>
                <a:latin typeface="+mn-lt"/>
                <a:ea typeface="+mn-ea"/>
                <a:cs typeface="+mn-cs"/>
              </a:rPr>
              <a:t>, by Spark Therapeutics. And Caroline and Cole were part of the original clinical trial. </a:t>
            </a:r>
          </a:p>
          <a:p>
            <a:r>
              <a:rPr lang="en-TH" sz="1200" kern="1200" dirty="0">
                <a:solidFill>
                  <a:schemeClr val="tx1"/>
                </a:solidFill>
                <a:effectLst/>
                <a:latin typeface="+mn-lt"/>
                <a:ea typeface="+mn-ea"/>
                <a:cs typeface="+mn-cs"/>
              </a:rPr>
              <a:t> </a:t>
            </a:r>
          </a:p>
          <a:p>
            <a:r>
              <a:rPr lang="en-TH" sz="1200" kern="1200" dirty="0">
                <a:solidFill>
                  <a:schemeClr val="tx1"/>
                </a:solidFill>
                <a:effectLst/>
                <a:latin typeface="+mn-lt"/>
                <a:ea typeface="+mn-ea"/>
                <a:cs typeface="+mn-cs"/>
              </a:rPr>
              <a:t>And let me read to you what Caroline said about her experience. "I went outside when it was snowing, and I was like, oh, I can see the snowflakes. It was really cool to actually see something that I've never seen in my life before. I was blind, and now I see." You know that's the kind of phrase you would usually hear from a religious experience. We're doing this now. Doctors and scientists can now restore sight. This is what it means to be at an inflection point in biomedicine.</a:t>
            </a:r>
          </a:p>
        </p:txBody>
      </p:sp>
      <p:sp>
        <p:nvSpPr>
          <p:cNvPr id="4" name="Slide Number Placeholder 3"/>
          <p:cNvSpPr>
            <a:spLocks noGrp="1"/>
          </p:cNvSpPr>
          <p:nvPr>
            <p:ph type="sldNum" sz="quarter" idx="5"/>
          </p:nvPr>
        </p:nvSpPr>
        <p:spPr/>
        <p:txBody>
          <a:bodyPr/>
          <a:lstStyle/>
          <a:p>
            <a:fld id="{1FE0611C-C77D-F744-9D02-13490EF2EE9B}" type="slidenum">
              <a:rPr lang="en-US" smtClean="0"/>
              <a:t>13</a:t>
            </a:fld>
            <a:endParaRPr lang="en-US"/>
          </a:p>
        </p:txBody>
      </p:sp>
    </p:spTree>
    <p:extLst>
      <p:ext uri="{BB962C8B-B14F-4D97-AF65-F5344CB8AC3E}">
        <p14:creationId xmlns:p14="http://schemas.microsoft.com/office/powerpoint/2010/main" val="4070560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H" sz="1200" kern="1200" dirty="0">
                <a:solidFill>
                  <a:schemeClr val="tx1"/>
                </a:solidFill>
                <a:effectLst/>
                <a:latin typeface="+mn-lt"/>
                <a:ea typeface="+mn-ea"/>
                <a:cs typeface="+mn-cs"/>
              </a:rPr>
              <a:t>Series of breakthroughs in biomedicine over the course of the last two decades:</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2001: a new class of drugs based on molecular biology called GLEEVEC was approved by the FDA.</a:t>
            </a:r>
            <a:r>
              <a:rPr lang="en-TH" sz="1200" kern="1200" dirty="0">
                <a:solidFill>
                  <a:schemeClr val="tx1"/>
                </a:solidFill>
                <a:effectLst/>
                <a:latin typeface="+mn-lt"/>
                <a:ea typeface="+mn-ea"/>
                <a:cs typeface="+mn-cs"/>
              </a:rPr>
              <a:t> It treats leukemia, by understanding the molecular biology of the disease and coming up with a chemical compound that focused exactly on that particular mechanism. It's a so-called designer drug. </a:t>
            </a:r>
          </a:p>
          <a:p>
            <a:pPr lvl="0"/>
            <a:endParaRPr lang="en-TH" sz="1200" kern="1200" dirty="0">
              <a:solidFill>
                <a:schemeClr val="tx1"/>
              </a:solidFill>
              <a:effectLst/>
              <a:latin typeface="+mn-lt"/>
              <a:ea typeface="+mn-ea"/>
              <a:cs typeface="+mn-cs"/>
            </a:endParaRPr>
          </a:p>
          <a:p>
            <a:pPr lvl="0"/>
            <a:r>
              <a:rPr lang="en-TH" sz="1200" kern="1200" dirty="0">
                <a:solidFill>
                  <a:schemeClr val="tx1"/>
                </a:solidFill>
                <a:effectLst/>
                <a:latin typeface="+mn-lt"/>
                <a:ea typeface="+mn-ea"/>
                <a:cs typeface="+mn-cs"/>
              </a:rPr>
              <a:t>The particular kind of leukemia that this drug treats is chronic myelogenous leukemia. It's a blood disorder where your white blood cells reproduce uncontrollably and produce deformed white blood cells. They don't work properly, and they crowd out red blood cells, platelets, and other problems. Pretty much a death sentence. </a:t>
            </a:r>
          </a:p>
          <a:p>
            <a:pPr lvl="0"/>
            <a:endParaRPr lang="en-TH" sz="1200" b="1"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And so in 2001, a pair of scientists and clinicians came up with a particular chemical compound that they identified to disrupt the reproductive cycle of these cancerous white blood cells. And the chemical is 29 carbon atoms, plus 31 hydrogen atoms, plus 7 nitrogen atoms, and a single oxygen atom. Mix that together, give it to a chronic biologic leukemia patient, and presto, the disease is gone. </a:t>
            </a:r>
            <a:r>
              <a:rPr lang="en-TH" sz="1200" kern="1200" dirty="0">
                <a:solidFill>
                  <a:schemeClr val="tx1"/>
                </a:solidFill>
                <a:effectLst/>
                <a:latin typeface="+mn-lt"/>
                <a:ea typeface="+mn-ea"/>
                <a:cs typeface="+mn-cs"/>
              </a:rPr>
              <a:t>Complete hematological response. Their blood count is normal after this drug. </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2004: Avastin, angiogenesis inhibitor (VEGF), C6638H10160N1720O2108S44</a:t>
            </a:r>
            <a:r>
              <a:rPr lang="en-TH" sz="1200" kern="1200" dirty="0">
                <a:solidFill>
                  <a:schemeClr val="tx1"/>
                </a:solidFill>
                <a:effectLst/>
                <a:latin typeface="+mn-lt"/>
                <a:ea typeface="+mn-ea"/>
                <a:cs typeface="+mn-cs"/>
              </a:rPr>
              <a:t> Another drug that was the first of its kind was approved, a drug called Avastin. </a:t>
            </a:r>
          </a:p>
          <a:p>
            <a:pPr lvl="0"/>
            <a:endParaRPr lang="en-TH" sz="1200" kern="1200" dirty="0">
              <a:solidFill>
                <a:schemeClr val="tx1"/>
              </a:solidFill>
              <a:effectLst/>
              <a:latin typeface="+mn-lt"/>
              <a:ea typeface="+mn-ea"/>
              <a:cs typeface="+mn-cs"/>
            </a:endParaRPr>
          </a:p>
          <a:p>
            <a:pPr lvl="0"/>
            <a:r>
              <a:rPr lang="en-TH" sz="1200" kern="1200" dirty="0">
                <a:solidFill>
                  <a:schemeClr val="tx1"/>
                </a:solidFill>
                <a:effectLst/>
                <a:latin typeface="+mn-lt"/>
                <a:ea typeface="+mn-ea"/>
                <a:cs typeface="+mn-cs"/>
              </a:rPr>
              <a:t>In 1971 Judah Folkman formulated the theory that, tumors, cancerous tumors develop because they've got blood vessels that feed the tumor growth. So if somehow you can block the blood vessel's growth, you can starve the tumor, and shrink, and even wipe it out. </a:t>
            </a:r>
          </a:p>
          <a:p>
            <a:pPr lvl="0"/>
            <a:endParaRPr lang="en-TH" sz="1200" kern="1200" dirty="0">
              <a:solidFill>
                <a:schemeClr val="tx1"/>
              </a:solidFill>
              <a:effectLst/>
              <a:latin typeface="+mn-lt"/>
              <a:ea typeface="+mn-ea"/>
              <a:cs typeface="+mn-cs"/>
            </a:endParaRPr>
          </a:p>
          <a:p>
            <a:pPr lvl="0"/>
            <a:r>
              <a:rPr lang="en-TH" sz="1200" kern="1200" dirty="0">
                <a:solidFill>
                  <a:schemeClr val="tx1"/>
                </a:solidFill>
                <a:effectLst/>
                <a:latin typeface="+mn-lt"/>
                <a:ea typeface="+mn-ea"/>
                <a:cs typeface="+mn-cs"/>
              </a:rPr>
              <a:t>That hypothesis was demonstrated in 2004 with this drug, Avastin. Now the chemical formula for Avastin looks like this-- 6,638 atoms of carbon, and 10,000 atoms of hydrogen, and so on. It's a much, much </a:t>
            </a:r>
            <a:r>
              <a:rPr lang="en-TH" sz="1200" b="1" kern="1200" dirty="0">
                <a:solidFill>
                  <a:schemeClr val="tx1"/>
                </a:solidFill>
                <a:effectLst/>
                <a:latin typeface="+mn-lt"/>
                <a:ea typeface="+mn-ea"/>
                <a:cs typeface="+mn-cs"/>
              </a:rPr>
              <a:t>bigger molecule. And it's a bigger molecule because it's actually a biological medicine. It's not a chemical compound, but rather it's grown in live cells.</a:t>
            </a:r>
            <a:r>
              <a:rPr lang="en-TH" sz="1200" kern="1200" dirty="0">
                <a:solidFill>
                  <a:schemeClr val="tx1"/>
                </a:solidFill>
                <a:effectLst/>
                <a:latin typeface="+mn-lt"/>
                <a:ea typeface="+mn-ea"/>
                <a:cs typeface="+mn-cs"/>
              </a:rPr>
              <a:t> </a:t>
            </a:r>
            <a:r>
              <a:rPr lang="en-TH" sz="1200" b="1" kern="1200" dirty="0">
                <a:solidFill>
                  <a:schemeClr val="tx1"/>
                </a:solidFill>
                <a:effectLst/>
                <a:latin typeface="+mn-lt"/>
                <a:ea typeface="+mn-ea"/>
                <a:cs typeface="+mn-cs"/>
              </a:rPr>
              <a:t>And it was the first of its kind, a biological medicine, used to retard the growth of blood vessels in tumors-- angiogenesis inhibitors.</a:t>
            </a:r>
            <a:r>
              <a:rPr lang="en-TH" sz="1200" kern="1200" dirty="0">
                <a:solidFill>
                  <a:schemeClr val="tx1"/>
                </a:solidFill>
                <a:effectLst/>
                <a:latin typeface="+mn-lt"/>
                <a:ea typeface="+mn-ea"/>
                <a:cs typeface="+mn-cs"/>
              </a:rPr>
              <a:t> </a:t>
            </a:r>
            <a:r>
              <a:rPr lang="en-TH" sz="1200" b="1" kern="1200" dirty="0">
                <a:solidFill>
                  <a:schemeClr val="tx1"/>
                </a:solidFill>
                <a:effectLst/>
                <a:latin typeface="+mn-lt"/>
                <a:ea typeface="+mn-ea"/>
                <a:cs typeface="+mn-cs"/>
              </a:rPr>
              <a:t>And it worked like a charm. </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2006: Sutent, approved for RCC and GIST simultaneously, C22H27FN4O2:</a:t>
            </a:r>
            <a:r>
              <a:rPr lang="en-TH" sz="1200" kern="1200" dirty="0">
                <a:solidFill>
                  <a:schemeClr val="tx1"/>
                </a:solidFill>
                <a:effectLst/>
                <a:latin typeface="+mn-lt"/>
                <a:ea typeface="+mn-ea"/>
                <a:cs typeface="+mn-cs"/>
              </a:rPr>
              <a:t> A smaller molecule, like GLEEVEC, was approved for treating renal cell carcinoma and gastrointestinal tumors. </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2008 First cancer genome (leukemia) sequenced by Wash U. Genome Institute, Nature 456 (2008):66-72.</a:t>
            </a:r>
            <a:r>
              <a:rPr lang="en-TH" sz="1200" kern="1200" dirty="0">
                <a:solidFill>
                  <a:schemeClr val="tx1"/>
                </a:solidFill>
                <a:effectLst/>
                <a:latin typeface="+mn-lt"/>
                <a:ea typeface="+mn-ea"/>
                <a:cs typeface="+mn-cs"/>
              </a:rPr>
              <a:t> In 2008, the very first leukemia genome was completely sequenced at Washington University in St. Louis. </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2012: Dr. Lukas Wartman, Wash U. "cured" of acute lymphoblastic leukemia via RNA analysis and Sutent:</a:t>
            </a:r>
            <a:r>
              <a:rPr lang="en-TH" sz="1200" kern="1200" dirty="0">
                <a:solidFill>
                  <a:schemeClr val="tx1"/>
                </a:solidFill>
                <a:effectLst/>
                <a:latin typeface="+mn-lt"/>
                <a:ea typeface="+mn-ea"/>
                <a:cs typeface="+mn-cs"/>
              </a:rPr>
              <a:t> And in 2012, something really interesting occurred with this particular individual, a fellow by the name of Lukas Wartman, who was actually a researcher at Wash U's Genome Institute. </a:t>
            </a:r>
            <a:r>
              <a:rPr lang="en-TH" sz="1200" b="1" kern="1200" dirty="0">
                <a:solidFill>
                  <a:schemeClr val="tx1"/>
                </a:solidFill>
                <a:effectLst/>
                <a:latin typeface="+mn-lt"/>
                <a:ea typeface="+mn-ea"/>
                <a:cs typeface="+mn-cs"/>
              </a:rPr>
              <a:t>He experienced a particular kind of leukemia called acute lymphoblastic leukemia</a:t>
            </a:r>
            <a:r>
              <a:rPr lang="en-TH" sz="1200" kern="1200" dirty="0">
                <a:solidFill>
                  <a:schemeClr val="tx1"/>
                </a:solidFill>
                <a:effectLst/>
                <a:latin typeface="+mn-lt"/>
                <a:ea typeface="+mn-ea"/>
                <a:cs typeface="+mn-cs"/>
              </a:rPr>
              <a:t>. It was treated very aggressively with a bone marrow transplant from his brother, chemotherapy, and so on. And it went away for a while. </a:t>
            </a:r>
          </a:p>
          <a:p>
            <a:r>
              <a:rPr lang="en-TH" sz="1200" kern="1200" dirty="0">
                <a:solidFill>
                  <a:schemeClr val="tx1"/>
                </a:solidFill>
                <a:effectLst/>
                <a:latin typeface="+mn-lt"/>
                <a:ea typeface="+mn-ea"/>
                <a:cs typeface="+mn-cs"/>
              </a:rPr>
              <a:t> </a:t>
            </a:r>
          </a:p>
          <a:p>
            <a:r>
              <a:rPr lang="en-TH" sz="1200" b="1" kern="1200" dirty="0">
                <a:solidFill>
                  <a:schemeClr val="tx1"/>
                </a:solidFill>
                <a:effectLst/>
                <a:latin typeface="+mn-lt"/>
                <a:ea typeface="+mn-ea"/>
                <a:cs typeface="+mn-cs"/>
              </a:rPr>
              <a:t>And it came back a second time.</a:t>
            </a:r>
            <a:r>
              <a:rPr lang="en-TH" sz="1200" kern="1200" dirty="0">
                <a:solidFill>
                  <a:schemeClr val="tx1"/>
                </a:solidFill>
                <a:effectLst/>
                <a:latin typeface="+mn-lt"/>
                <a:ea typeface="+mn-ea"/>
                <a:cs typeface="+mn-cs"/>
              </a:rPr>
              <a:t> Now when he had a second recurrence of this disease, his doctors told him, you should get your affairs in order and start saying goodbye to your friends and family, because the probability of survival with a first-time recurrence is about 5% over a five-year period. They didn't have statistics for the probability of survival of a second recurrence, because there were so few people that actually lived to see a second recurrence. And so he started putting his affairs in order. </a:t>
            </a:r>
          </a:p>
          <a:p>
            <a:r>
              <a:rPr lang="en-TH" sz="1200" kern="1200" dirty="0">
                <a:solidFill>
                  <a:schemeClr val="tx1"/>
                </a:solidFill>
                <a:effectLst/>
                <a:latin typeface="+mn-lt"/>
                <a:ea typeface="+mn-ea"/>
                <a:cs typeface="+mn-cs"/>
              </a:rPr>
              <a:t> </a:t>
            </a:r>
          </a:p>
          <a:p>
            <a:r>
              <a:rPr lang="en-TH" sz="1200" kern="1200" dirty="0">
                <a:solidFill>
                  <a:schemeClr val="tx1"/>
                </a:solidFill>
                <a:effectLst/>
                <a:latin typeface="+mn-lt"/>
                <a:ea typeface="+mn-ea"/>
                <a:cs typeface="+mn-cs"/>
              </a:rPr>
              <a:t>But it turns out that his friends happened to be researchers at Washington University's Genome Institute. So what did they do? They decided 24/7 all-out effort to sequence everything they could about Lukas Wartman. They sequenced his normal, healthy cells. They sequenced his DNA. The sequenced the cancer cell's DNA. They sequenced the RNA, which is typically not something that you do in these kind of therapies. </a:t>
            </a:r>
          </a:p>
          <a:p>
            <a:endParaRPr lang="en-TH"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They found a particular gene that was over-expressed. And so they used high throughput screening methods, large amounts of data, and searched through the data to find a chemical compound that would suppress this gene, FLT3.</a:t>
            </a:r>
            <a:r>
              <a:rPr lang="en-TH" sz="1200" kern="1200" dirty="0">
                <a:solidFill>
                  <a:schemeClr val="tx1"/>
                </a:solidFill>
                <a:effectLst/>
                <a:latin typeface="+mn-lt"/>
                <a:ea typeface="+mn-ea"/>
                <a:cs typeface="+mn-cs"/>
              </a:rPr>
              <a:t> </a:t>
            </a:r>
            <a:r>
              <a:rPr lang="en-TH" sz="1200" b="1" kern="1200" dirty="0">
                <a:solidFill>
                  <a:schemeClr val="tx1"/>
                </a:solidFill>
                <a:effectLst/>
                <a:latin typeface="+mn-lt"/>
                <a:ea typeface="+mn-ea"/>
                <a:cs typeface="+mn-cs"/>
              </a:rPr>
              <a:t>And they found it. They found the compound. You know what that compound was? Turns out it was SUTENT, this kidney cancer drug. </a:t>
            </a:r>
          </a:p>
          <a:p>
            <a:endParaRPr lang="en-TH" sz="1200" b="1"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Now SUTENT is not approved for leukemia, but we knew that it was safe because it had gone through clinical trials. And so they gave Dr. Wartman this drug. Within days, he was feeling better. And weeks later, he's back at work. And today, they can no longer detect any leukemia cells in his body. For all intents and purposes, he is cured. Remarkable story. And now, SUTENT, now it's approved for treating this particular disease. But it certainly wasn't when he came down with it. </a:t>
            </a:r>
          </a:p>
          <a:p>
            <a:r>
              <a:rPr lang="en-TH" sz="1200" b="1"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2012: David Aponte "cured" of same type of leukemia using immunotherapy (T- cells targeting CD19) </a:t>
            </a:r>
            <a:r>
              <a:rPr lang="en-TH" sz="1200" kern="1200" dirty="0">
                <a:solidFill>
                  <a:schemeClr val="tx1"/>
                </a:solidFill>
                <a:effectLst/>
                <a:latin typeface="+mn-lt"/>
                <a:ea typeface="+mn-ea"/>
                <a:cs typeface="+mn-cs"/>
              </a:rPr>
              <a:t>And around the same time, somebody named David Aponte, who is an ABC News sound crew technician, came down with the same disease (i.e. acute lymphoblastic leukemia). He didn't know that SUTENT worked. </a:t>
            </a:r>
          </a:p>
          <a:p>
            <a:pPr lvl="0"/>
            <a:endParaRPr lang="en-TH" sz="1200" kern="1200" dirty="0">
              <a:solidFill>
                <a:schemeClr val="tx1"/>
              </a:solidFill>
              <a:effectLst/>
              <a:latin typeface="+mn-lt"/>
              <a:ea typeface="+mn-ea"/>
              <a:cs typeface="+mn-cs"/>
            </a:endParaRPr>
          </a:p>
          <a:p>
            <a:pPr lvl="0"/>
            <a:r>
              <a:rPr lang="en-TH" sz="1200" kern="1200" dirty="0">
                <a:solidFill>
                  <a:schemeClr val="tx1"/>
                </a:solidFill>
                <a:effectLst/>
                <a:latin typeface="+mn-lt"/>
                <a:ea typeface="+mn-ea"/>
                <a:cs typeface="+mn-cs"/>
              </a:rPr>
              <a:t>His doctors decided to try a completely new therapy that involved using David's own T cells to fight the cancer. So they took T cells out of his body, decided to change it around a bit to be able to identify the cancer cells, and put it back in his body. </a:t>
            </a:r>
          </a:p>
          <a:p>
            <a:pPr lvl="0"/>
            <a:endParaRPr lang="en-TH" sz="1200" kern="1200" dirty="0">
              <a:solidFill>
                <a:schemeClr val="tx1"/>
              </a:solidFill>
              <a:effectLst/>
              <a:latin typeface="+mn-lt"/>
              <a:ea typeface="+mn-ea"/>
              <a:cs typeface="+mn-cs"/>
            </a:endParaRPr>
          </a:p>
          <a:p>
            <a:pPr lvl="0"/>
            <a:r>
              <a:rPr lang="en-TH" sz="1200" kern="1200" dirty="0">
                <a:solidFill>
                  <a:schemeClr val="tx1"/>
                </a:solidFill>
                <a:effectLst/>
                <a:latin typeface="+mn-lt"/>
                <a:ea typeface="+mn-ea"/>
                <a:cs typeface="+mn-cs"/>
              </a:rPr>
              <a:t>Within weeks, he was back at work and now no longer being treated for the disease. It seems like he was cured too, with a completely different mechanism. </a:t>
            </a: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2014: Keytruda approved, PD-1 immunotherapy </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 </a:t>
            </a:r>
          </a:p>
          <a:p>
            <a:pPr lvl="0"/>
            <a:r>
              <a:rPr lang="en-TH" sz="1200" b="1" kern="1200" dirty="0">
                <a:solidFill>
                  <a:schemeClr val="tx1"/>
                </a:solidFill>
                <a:effectLst/>
                <a:latin typeface="+mn-lt"/>
                <a:ea typeface="+mn-ea"/>
                <a:cs typeface="+mn-cs"/>
              </a:rPr>
              <a:t>2017: Luxturna gene therapy approved for treating Leber's congenital amaurosis </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 </a:t>
            </a:r>
          </a:p>
          <a:p>
            <a:r>
              <a:rPr lang="en-TH" sz="1200" kern="1200" dirty="0">
                <a:solidFill>
                  <a:schemeClr val="tx1"/>
                </a:solidFill>
                <a:effectLst/>
                <a:latin typeface="+mn-lt"/>
                <a:ea typeface="+mn-ea"/>
                <a:cs typeface="+mn-cs"/>
              </a:rPr>
              <a:t>And the last example that I want to give you is what happened few years ago. And that example has to do with these two kids, Caroline and Cole Carper-- happy kids that were born with an unfortunate genetic condition that was introduced by their parents. Both parents had this particular genetic mutation. And that meant that this gene was going to be expressed in their kids with 100% probability. They didn't know it at the time. But this particular mutation creates a condition known as </a:t>
            </a:r>
            <a:r>
              <a:rPr lang="en-TH" sz="1200" b="1" kern="1200" dirty="0">
                <a:solidFill>
                  <a:schemeClr val="tx1"/>
                </a:solidFill>
                <a:effectLst/>
                <a:latin typeface="+mn-lt"/>
                <a:ea typeface="+mn-ea"/>
                <a:cs typeface="+mn-cs"/>
              </a:rPr>
              <a:t>Leber Congenital Amaurosis. And it's a condition that causes blindness from birth. </a:t>
            </a:r>
            <a:endParaRPr lang="en-TH" sz="1200" kern="1200" dirty="0">
              <a:solidFill>
                <a:schemeClr val="tx1"/>
              </a:solidFill>
              <a:effectLst/>
              <a:latin typeface="+mn-lt"/>
              <a:ea typeface="+mn-ea"/>
              <a:cs typeface="+mn-cs"/>
            </a:endParaRPr>
          </a:p>
          <a:p>
            <a:endParaRPr lang="en-TH"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Scientists have now figured out a way to introduce the correct gene into a virus, inject the virus into the back of the eye, and the virus will now incorporate that gene into the cells that create these rods and cones.</a:t>
            </a:r>
            <a:r>
              <a:rPr lang="en-TH" sz="1200" kern="1200" dirty="0">
                <a:solidFill>
                  <a:schemeClr val="tx1"/>
                </a:solidFill>
                <a:effectLst/>
                <a:latin typeface="+mn-lt"/>
                <a:ea typeface="+mn-ea"/>
                <a:cs typeface="+mn-cs"/>
              </a:rPr>
              <a:t> And a </a:t>
            </a:r>
            <a:r>
              <a:rPr lang="en-TH" sz="1200" b="1" kern="1200" dirty="0">
                <a:solidFill>
                  <a:schemeClr val="tx1"/>
                </a:solidFill>
                <a:effectLst/>
                <a:latin typeface="+mn-lt"/>
                <a:ea typeface="+mn-ea"/>
                <a:cs typeface="+mn-cs"/>
              </a:rPr>
              <a:t>one-time therapy</a:t>
            </a:r>
            <a:r>
              <a:rPr lang="en-TH" sz="1200" kern="1200" dirty="0">
                <a:solidFill>
                  <a:schemeClr val="tx1"/>
                </a:solidFill>
                <a:effectLst/>
                <a:latin typeface="+mn-lt"/>
                <a:ea typeface="+mn-ea"/>
                <a:cs typeface="+mn-cs"/>
              </a:rPr>
              <a:t> can now change this condition to allow people who are blind from birth to see. This therapy, this gene therapy, was approved few years ago. It's called </a:t>
            </a:r>
            <a:r>
              <a:rPr lang="en-TH" sz="1200" b="1" kern="1200" dirty="0">
                <a:solidFill>
                  <a:schemeClr val="tx1"/>
                </a:solidFill>
                <a:effectLst/>
                <a:latin typeface="+mn-lt"/>
                <a:ea typeface="+mn-ea"/>
                <a:cs typeface="+mn-cs"/>
              </a:rPr>
              <a:t>LUXTURNA</a:t>
            </a:r>
            <a:r>
              <a:rPr lang="en-TH" sz="1200" kern="1200" dirty="0">
                <a:solidFill>
                  <a:schemeClr val="tx1"/>
                </a:solidFill>
                <a:effectLst/>
                <a:latin typeface="+mn-lt"/>
                <a:ea typeface="+mn-ea"/>
                <a:cs typeface="+mn-cs"/>
              </a:rPr>
              <a:t>, by Spark Therapeutics. And Caroline and Cole were part of the original clinical trial. </a:t>
            </a:r>
          </a:p>
          <a:p>
            <a:r>
              <a:rPr lang="en-TH"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FE0611C-C77D-F744-9D02-13490EF2EE9B}" type="slidenum">
              <a:rPr lang="en-US" smtClean="0"/>
              <a:t>14</a:t>
            </a:fld>
            <a:endParaRPr lang="en-US"/>
          </a:p>
        </p:txBody>
      </p:sp>
    </p:spTree>
    <p:extLst>
      <p:ext uri="{BB962C8B-B14F-4D97-AF65-F5344CB8AC3E}">
        <p14:creationId xmlns:p14="http://schemas.microsoft.com/office/powerpoint/2010/main" val="198228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TH" dirty="0"/>
              <a:t>his is what </a:t>
            </a:r>
            <a:r>
              <a:rPr lang="en-TH" sz="1200" kern="1200" dirty="0">
                <a:solidFill>
                  <a:schemeClr val="tx1"/>
                </a:solidFill>
                <a:effectLst/>
                <a:latin typeface="+mn-lt"/>
                <a:ea typeface="+mn-ea"/>
                <a:cs typeface="+mn-cs"/>
              </a:rPr>
              <a:t>Caroline said about her experience</a:t>
            </a:r>
          </a:p>
          <a:p>
            <a:endParaRPr lang="en-TH"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TH" sz="1200" kern="1200" dirty="0">
                <a:solidFill>
                  <a:schemeClr val="tx1"/>
                </a:solidFill>
                <a:effectLst/>
                <a:latin typeface="+mn-lt"/>
                <a:ea typeface="+mn-ea"/>
                <a:cs typeface="+mn-cs"/>
              </a:rPr>
              <a:t>Doctors and scientists can now restore sight. </a:t>
            </a:r>
            <a:r>
              <a:rPr lang="en-TH" sz="1200" kern="1200">
                <a:solidFill>
                  <a:schemeClr val="tx1"/>
                </a:solidFill>
                <a:effectLst/>
                <a:latin typeface="+mn-lt"/>
                <a:ea typeface="+mn-ea"/>
                <a:cs typeface="+mn-cs"/>
              </a:rPr>
              <a:t>This is what it means to be at an inflection point in biomedicine.</a:t>
            </a:r>
          </a:p>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17</a:t>
            </a:fld>
            <a:endParaRPr lang="en-US"/>
          </a:p>
        </p:txBody>
      </p:sp>
    </p:spTree>
    <p:extLst>
      <p:ext uri="{BB962C8B-B14F-4D97-AF65-F5344CB8AC3E}">
        <p14:creationId xmlns:p14="http://schemas.microsoft.com/office/powerpoint/2010/main" val="186040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TH" sz="1200" kern="1200" dirty="0">
                <a:solidFill>
                  <a:schemeClr val="tx1"/>
                </a:solidFill>
                <a:effectLst/>
                <a:latin typeface="+mn-lt"/>
                <a:ea typeface="+mn-ea"/>
                <a:cs typeface="+mn-cs"/>
              </a:rPr>
              <a:t>One main issue in the biomedical sector is related to funding (i.e. payment structures) and financial risk and return of investments. In some cases, the financial considerations may have become too important, especially when they end up driving the scientific and medical agendas of biopharma companies. Shouldn't the science be driving the financing decisions, and not the other way around? But in too many cases, biopharma decision makers are not familiar with financial analysis. For this particular reason it is important to investigate the relationship between science and business in biotechnology.</a:t>
            </a:r>
          </a:p>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2</a:t>
            </a:fld>
            <a:endParaRPr lang="en-US"/>
          </a:p>
        </p:txBody>
      </p:sp>
    </p:spTree>
    <p:extLst>
      <p:ext uri="{BB962C8B-B14F-4D97-AF65-F5344CB8AC3E}">
        <p14:creationId xmlns:p14="http://schemas.microsoft.com/office/powerpoint/2010/main" val="95361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4</a:t>
            </a:fld>
            <a:endParaRPr lang="en-US"/>
          </a:p>
        </p:txBody>
      </p:sp>
    </p:spTree>
    <p:extLst>
      <p:ext uri="{BB962C8B-B14F-4D97-AF65-F5344CB8AC3E}">
        <p14:creationId xmlns:p14="http://schemas.microsoft.com/office/powerpoint/2010/main" val="244960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5</a:t>
            </a:fld>
            <a:endParaRPr lang="en-US"/>
          </a:p>
        </p:txBody>
      </p:sp>
    </p:spTree>
    <p:extLst>
      <p:ext uri="{BB962C8B-B14F-4D97-AF65-F5344CB8AC3E}">
        <p14:creationId xmlns:p14="http://schemas.microsoft.com/office/powerpoint/2010/main" val="421766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Many drug molecules are enzyme inhibitors, so their discovery and improvement is an active area of research in biochemistry and pharmacology. A medicinal enzyme inhibitor is often judged by its specificity (its lack of binding to other proteins) and its potency (its dissociation constant, which indicates the concentration needed to inhibit the enzyme). A high specificity and potency ensure that a drug will have few side effects and thus low toxicity.  Enzyme inhibitors also occur naturally and are involved in the regulation of metabolism</a:t>
            </a:r>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6</a:t>
            </a:fld>
            <a:endParaRPr lang="en-US"/>
          </a:p>
        </p:txBody>
      </p:sp>
    </p:spTree>
    <p:extLst>
      <p:ext uri="{BB962C8B-B14F-4D97-AF65-F5344CB8AC3E}">
        <p14:creationId xmlns:p14="http://schemas.microsoft.com/office/powerpoint/2010/main" val="295819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7</a:t>
            </a:fld>
            <a:endParaRPr lang="en-US"/>
          </a:p>
        </p:txBody>
      </p:sp>
    </p:spTree>
    <p:extLst>
      <p:ext uri="{BB962C8B-B14F-4D97-AF65-F5344CB8AC3E}">
        <p14:creationId xmlns:p14="http://schemas.microsoft.com/office/powerpoint/2010/main" val="151524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Prior to Genentech’s production of recombinant human insulin, pharmaceutical companies extracted insulin from the pancreas of pigs, cows, and horses. Glands from fifty pigs were needed to produce sufficient insulin to treat a single person for one year. Insulin from these sources was subject to disease transmission, shortages, and reactions with the human immune system. Genentech produced recombinant human insulin, the first biotechnology drug, by synthesizing it in bacteria. Bacterial fermentation allowed for greater production capacity, avoidance of immune system reactions typical of non-human forms of insulin, and elimination of the threat of transmission of animal diseases. </a:t>
            </a:r>
            <a:endParaRPr lang="en-TH" sz="1200" dirty="0"/>
          </a:p>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8</a:t>
            </a:fld>
            <a:endParaRPr lang="en-US"/>
          </a:p>
        </p:txBody>
      </p:sp>
    </p:spTree>
    <p:extLst>
      <p:ext uri="{BB962C8B-B14F-4D97-AF65-F5344CB8AC3E}">
        <p14:creationId xmlns:p14="http://schemas.microsoft.com/office/powerpoint/2010/main" val="396463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pharmaceutical drug discovery was based on </a:t>
            </a:r>
            <a:r>
              <a:rPr lang="en-US" b="1" dirty="0"/>
              <a:t>trial-and-error screening of synthetic compounds and directed selection of biological extracts </a:t>
            </a:r>
            <a:r>
              <a:rPr lang="en-US" dirty="0"/>
              <a:t>that can affect model systems. The emphasis of research was to understand biological systems in order to find potential drug targets.</a:t>
            </a:r>
          </a:p>
          <a:p>
            <a:r>
              <a:rPr lang="en-US" dirty="0"/>
              <a:t> </a:t>
            </a:r>
          </a:p>
          <a:p>
            <a:r>
              <a:rPr lang="en-US" dirty="0"/>
              <a:t>The molecular biology techniques used by biotechnology firms differ from traditional pharmaceutical development because they permit a finer- scale analysis of biological systems and the </a:t>
            </a:r>
            <a:r>
              <a:rPr lang="en-US" b="1" dirty="0"/>
              <a:t>directed design of biological compounds</a:t>
            </a:r>
            <a:r>
              <a:rPr lang="en-US" dirty="0"/>
              <a:t> as drug candidates. Traditional pharmaceutical development was limited to chemical synthesis and biological extracts. Molecular biology techniques enable the directed design and production of biological molecules. </a:t>
            </a:r>
          </a:p>
          <a:p>
            <a:endParaRPr lang="en-US" dirty="0"/>
          </a:p>
          <a:p>
            <a:endParaRPr lang="en-TH" dirty="0"/>
          </a:p>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9</a:t>
            </a:fld>
            <a:endParaRPr lang="en-US"/>
          </a:p>
        </p:txBody>
      </p:sp>
    </p:spTree>
    <p:extLst>
      <p:ext uri="{BB962C8B-B14F-4D97-AF65-F5344CB8AC3E}">
        <p14:creationId xmlns:p14="http://schemas.microsoft.com/office/powerpoint/2010/main" val="355155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Following absorption in the gastrointestinal tract these drugs travel throughout the body in the bloodstream, and can often be mass-produced for a relatively low cost.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because proteins and other biotechnology drugs such as nucleic acids are less likely to survive the acidic conditions in the stomach and are generally unable to pass through the intestinal lining and travel the bloodstream to their therapeutic target. Biotechnology drug delivery techniques include injection, skin patches, and inhalation. </a:t>
            </a:r>
          </a:p>
          <a:p>
            <a:endParaRPr lang="en-TH" dirty="0"/>
          </a:p>
        </p:txBody>
      </p:sp>
      <p:sp>
        <p:nvSpPr>
          <p:cNvPr id="4" name="Slide Number Placeholder 3"/>
          <p:cNvSpPr>
            <a:spLocks noGrp="1"/>
          </p:cNvSpPr>
          <p:nvPr>
            <p:ph type="sldNum" sz="quarter" idx="5"/>
          </p:nvPr>
        </p:nvSpPr>
        <p:spPr/>
        <p:txBody>
          <a:bodyPr/>
          <a:lstStyle/>
          <a:p>
            <a:fld id="{1FE0611C-C77D-F744-9D02-13490EF2EE9B}" type="slidenum">
              <a:rPr lang="en-US" smtClean="0"/>
              <a:t>10</a:t>
            </a:fld>
            <a:endParaRPr lang="en-US"/>
          </a:p>
        </p:txBody>
      </p:sp>
    </p:spTree>
    <p:extLst>
      <p:ext uri="{BB962C8B-B14F-4D97-AF65-F5344CB8AC3E}">
        <p14:creationId xmlns:p14="http://schemas.microsoft.com/office/powerpoint/2010/main" val="404617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168C-629D-2A41-A063-FAFC0EA73E75}"/>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endParaRPr lang="en-TH" dirty="0"/>
          </a:p>
        </p:txBody>
      </p:sp>
      <p:sp>
        <p:nvSpPr>
          <p:cNvPr id="3" name="Subtitle 2">
            <a:extLst>
              <a:ext uri="{FF2B5EF4-FFF2-40B4-BE49-F238E27FC236}">
                <a16:creationId xmlns:a16="http://schemas.microsoft.com/office/drawing/2014/main" id="{204812A4-7D14-F84C-AF98-FB099A425D6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AB965D2E-B86C-404F-85EE-8C79905506A7}"/>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5" name="Footer Placeholder 4">
            <a:extLst>
              <a:ext uri="{FF2B5EF4-FFF2-40B4-BE49-F238E27FC236}">
                <a16:creationId xmlns:a16="http://schemas.microsoft.com/office/drawing/2014/main" id="{988EC96D-A40F-1B4D-B95D-6C42CA23AF24}"/>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FC537F3C-1F11-9F46-A3A5-447DFB4B97BB}"/>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58798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5EA2-3BBC-7040-9A93-04E2554AE190}"/>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2D5BBEE4-4194-AE4A-A782-783E82FDB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7E195902-0753-8448-9F97-555F2D0E5652}"/>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5" name="Footer Placeholder 4">
            <a:extLst>
              <a:ext uri="{FF2B5EF4-FFF2-40B4-BE49-F238E27FC236}">
                <a16:creationId xmlns:a16="http://schemas.microsoft.com/office/drawing/2014/main" id="{E201BE36-1FDB-144D-9095-51788F040B38}"/>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1D890EEB-C684-7D4C-84C0-DD91E58B7808}"/>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39656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3B10F-1FA7-F849-A94F-B40469C691C6}"/>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66EA59E8-E00B-9241-9F39-63330A1BE20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CDEFAE0C-5296-4D45-BE0C-2F4C7531E5E2}"/>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5" name="Footer Placeholder 4">
            <a:extLst>
              <a:ext uri="{FF2B5EF4-FFF2-40B4-BE49-F238E27FC236}">
                <a16:creationId xmlns:a16="http://schemas.microsoft.com/office/drawing/2014/main" id="{36B99DE2-812A-8643-BC85-11FEB96318E9}"/>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F546FE38-CA53-A246-B8FE-65C29E0555F9}"/>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8009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F762-6787-DB43-866E-C1D26742586D}"/>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831ACC7-4880-AF47-8FB5-81BA59AA5A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D42E9D3-D76A-0245-AF60-DAB86BF95CE1}"/>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5" name="Footer Placeholder 4">
            <a:extLst>
              <a:ext uri="{FF2B5EF4-FFF2-40B4-BE49-F238E27FC236}">
                <a16:creationId xmlns:a16="http://schemas.microsoft.com/office/drawing/2014/main" id="{DD9BB69B-7AFC-AF44-9A3A-380E9E51C881}"/>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723A36B2-2404-504C-9529-CEA9FE6D2369}"/>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72676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1D47-4770-C74F-9D70-B5539648D65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AB4A3956-88C7-3240-8DC8-C465E520665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93EC1C-CE4B-2F48-A452-671A977A0C9A}"/>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5" name="Footer Placeholder 4">
            <a:extLst>
              <a:ext uri="{FF2B5EF4-FFF2-40B4-BE49-F238E27FC236}">
                <a16:creationId xmlns:a16="http://schemas.microsoft.com/office/drawing/2014/main" id="{6BD10E5F-87A5-094E-B48E-3A4FBFD086CE}"/>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A4086259-78A8-5546-A830-B1DA6FCE4880}"/>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4781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7AE3-6384-0C4D-8D4C-AEBC65BCC0C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5FBFCB79-162C-6E44-B9C6-4BE0846D2E3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A8E6E684-F03C-D14B-B2A6-54F36BDB1DB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C315F04F-5418-D940-9686-1886F9E37339}"/>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6" name="Footer Placeholder 5">
            <a:extLst>
              <a:ext uri="{FF2B5EF4-FFF2-40B4-BE49-F238E27FC236}">
                <a16:creationId xmlns:a16="http://schemas.microsoft.com/office/drawing/2014/main" id="{0BAE2A2E-6A3F-C44D-8B60-B250B23BAF83}"/>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a:extLst>
              <a:ext uri="{FF2B5EF4-FFF2-40B4-BE49-F238E27FC236}">
                <a16:creationId xmlns:a16="http://schemas.microsoft.com/office/drawing/2014/main" id="{17E5F828-2673-AA4C-9642-AA0CEA5AB302}"/>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71073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4528-E859-454A-9C5B-E72E9277E178}"/>
              </a:ext>
            </a:extLst>
          </p:cNvPr>
          <p:cNvSpPr>
            <a:spLocks noGrp="1"/>
          </p:cNvSpPr>
          <p:nvPr>
            <p:ph type="title"/>
          </p:nvPr>
        </p:nvSpPr>
        <p:spPr>
          <a:xfrm>
            <a:off x="629841" y="273844"/>
            <a:ext cx="7886700" cy="994172"/>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B2F83CC-83C7-2548-A0C5-2569A7D9EBF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9F5DD-3593-3C43-911C-7852AFE769C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AFB184C5-5A3D-9D4A-A8D1-3C570777AFC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2F567D0-8DA4-6A4A-B126-4E93CD649D1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41EA979B-5EA6-FB4A-9DD3-C5C7BB813947}"/>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8" name="Footer Placeholder 7">
            <a:extLst>
              <a:ext uri="{FF2B5EF4-FFF2-40B4-BE49-F238E27FC236}">
                <a16:creationId xmlns:a16="http://schemas.microsoft.com/office/drawing/2014/main" id="{0B1C4679-9AE7-AA49-A476-0653F804E591}"/>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a:extLst>
              <a:ext uri="{FF2B5EF4-FFF2-40B4-BE49-F238E27FC236}">
                <a16:creationId xmlns:a16="http://schemas.microsoft.com/office/drawing/2014/main" id="{7397C89B-930E-0045-8996-DB4A20DCAC41}"/>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6435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E803-52BE-2949-9EF6-63461D51E8C4}"/>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D75F1960-EC87-F841-9815-967B7729CFB3}"/>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4" name="Footer Placeholder 3">
            <a:extLst>
              <a:ext uri="{FF2B5EF4-FFF2-40B4-BE49-F238E27FC236}">
                <a16:creationId xmlns:a16="http://schemas.microsoft.com/office/drawing/2014/main" id="{3FFC520A-2662-0D46-A289-1F8C535B0E47}"/>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a:extLst>
              <a:ext uri="{FF2B5EF4-FFF2-40B4-BE49-F238E27FC236}">
                <a16:creationId xmlns:a16="http://schemas.microsoft.com/office/drawing/2014/main" id="{32CE3CBD-33F0-9E41-9823-E6E143AA0830}"/>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0310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76A20-19C8-4743-BCE8-5BB738ABE24E}"/>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3" name="Footer Placeholder 2">
            <a:extLst>
              <a:ext uri="{FF2B5EF4-FFF2-40B4-BE49-F238E27FC236}">
                <a16:creationId xmlns:a16="http://schemas.microsoft.com/office/drawing/2014/main" id="{309680EE-CA55-8A46-ABFA-EFA84BEE9C81}"/>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a:extLst>
              <a:ext uri="{FF2B5EF4-FFF2-40B4-BE49-F238E27FC236}">
                <a16:creationId xmlns:a16="http://schemas.microsoft.com/office/drawing/2014/main" id="{43A4394C-753F-9A43-9F44-8C757F543849}"/>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54055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352B-2B1F-5249-8B7D-B8B92C2AA24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08094E7F-6860-F74B-A46D-61C3251F234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156AF3F5-09BA-8449-8AFC-C4B89A929C8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6478AC-E4FE-AB4B-8484-9AEEEAA2B88B}"/>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6" name="Footer Placeholder 5">
            <a:extLst>
              <a:ext uri="{FF2B5EF4-FFF2-40B4-BE49-F238E27FC236}">
                <a16:creationId xmlns:a16="http://schemas.microsoft.com/office/drawing/2014/main" id="{B151B105-6B6D-D249-9062-6D1BEFEA7466}"/>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a:extLst>
              <a:ext uri="{FF2B5EF4-FFF2-40B4-BE49-F238E27FC236}">
                <a16:creationId xmlns:a16="http://schemas.microsoft.com/office/drawing/2014/main" id="{A4278661-5C0C-8749-8E7E-44267D47018B}"/>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24421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C978-79EA-8D40-81DE-F1B545F07EE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54AA0420-830F-864A-93A7-79BA6C49645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TH"/>
          </a:p>
        </p:txBody>
      </p:sp>
      <p:sp>
        <p:nvSpPr>
          <p:cNvPr id="4" name="Text Placeholder 3">
            <a:extLst>
              <a:ext uri="{FF2B5EF4-FFF2-40B4-BE49-F238E27FC236}">
                <a16:creationId xmlns:a16="http://schemas.microsoft.com/office/drawing/2014/main" id="{D9250C1B-2842-7A4E-9448-3CFE1A0E88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D5A18C-1DF1-BB4E-B8B2-E8A2C7614286}"/>
              </a:ext>
            </a:extLst>
          </p:cNvPr>
          <p:cNvSpPr>
            <a:spLocks noGrp="1"/>
          </p:cNvSpPr>
          <p:nvPr>
            <p:ph type="dt" sz="half" idx="10"/>
          </p:nvPr>
        </p:nvSpPr>
        <p:spPr/>
        <p:txBody>
          <a:bodyPr/>
          <a:lstStyle/>
          <a:p>
            <a:fld id="{1995F5CF-8F01-6441-A349-DFBFFEAD80EC}" type="datetimeFigureOut">
              <a:rPr lang="en-US" smtClean="0">
                <a:solidFill>
                  <a:prstClr val="white">
                    <a:tint val="75000"/>
                  </a:prstClr>
                </a:solidFill>
                <a:latin typeface="Calibri"/>
              </a:rPr>
              <a:pPr/>
              <a:t>9/26/23</a:t>
            </a:fld>
            <a:endParaRPr lang="en-US">
              <a:solidFill>
                <a:prstClr val="white">
                  <a:tint val="75000"/>
                </a:prstClr>
              </a:solidFill>
              <a:latin typeface="Calibri"/>
            </a:endParaRPr>
          </a:p>
        </p:txBody>
      </p:sp>
      <p:sp>
        <p:nvSpPr>
          <p:cNvPr id="6" name="Footer Placeholder 5">
            <a:extLst>
              <a:ext uri="{FF2B5EF4-FFF2-40B4-BE49-F238E27FC236}">
                <a16:creationId xmlns:a16="http://schemas.microsoft.com/office/drawing/2014/main" id="{31CCE479-45CC-8E43-8920-6B2791D98693}"/>
              </a:ext>
            </a:extLst>
          </p:cNvPr>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a:extLst>
              <a:ext uri="{FF2B5EF4-FFF2-40B4-BE49-F238E27FC236}">
                <a16:creationId xmlns:a16="http://schemas.microsoft.com/office/drawing/2014/main" id="{FB2462FB-0469-D848-B7D9-FF93E77D224D}"/>
              </a:ext>
            </a:extLst>
          </p:cNvPr>
          <p:cNvSpPr>
            <a:spLocks noGrp="1"/>
          </p:cNvSpPr>
          <p:nvPr>
            <p:ph type="sldNum" sz="quarter" idx="12"/>
          </p:nvPr>
        </p:nvSpPr>
        <p:spPr/>
        <p:txBody>
          <a:bodyPr/>
          <a:lstStyle/>
          <a:p>
            <a:fld id="{42FE0F41-608D-1545-AF9F-FEC48FCA6BD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79564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EBBB61-BC00-994F-BA98-D110A02EDD8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endParaRPr lang="en-TH" dirty="0"/>
          </a:p>
        </p:txBody>
      </p:sp>
      <p:sp>
        <p:nvSpPr>
          <p:cNvPr id="3" name="Text Placeholder 2">
            <a:extLst>
              <a:ext uri="{FF2B5EF4-FFF2-40B4-BE49-F238E27FC236}">
                <a16:creationId xmlns:a16="http://schemas.microsoft.com/office/drawing/2014/main" id="{3314C131-733A-0E4A-B2BD-E64A6A28AAD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C37E800E-C3CA-D84A-9C59-0A2F3A84004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1995F5CF-8F01-6441-A349-DFBFFEAD80EC}" type="datetimeFigureOut">
              <a:rPr lang="en-US" smtClean="0">
                <a:solidFill>
                  <a:prstClr val="white">
                    <a:tint val="75000"/>
                  </a:prstClr>
                </a:solidFill>
                <a:latin typeface="Calibri"/>
              </a:rPr>
              <a:pPr defTabSz="457200"/>
              <a:t>9/26/23</a:t>
            </a:fld>
            <a:endParaRPr lang="en-US">
              <a:solidFill>
                <a:prstClr val="white">
                  <a:tint val="75000"/>
                </a:prstClr>
              </a:solidFill>
              <a:latin typeface="Calibri"/>
            </a:endParaRPr>
          </a:p>
        </p:txBody>
      </p:sp>
      <p:sp>
        <p:nvSpPr>
          <p:cNvPr id="5" name="Footer Placeholder 4">
            <a:extLst>
              <a:ext uri="{FF2B5EF4-FFF2-40B4-BE49-F238E27FC236}">
                <a16:creationId xmlns:a16="http://schemas.microsoft.com/office/drawing/2014/main" id="{82725CC0-1735-0540-A8AB-57F1EA6A66F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a:solidFill>
                <a:prstClr val="white">
                  <a:tint val="75000"/>
                </a:prstClr>
              </a:solidFill>
              <a:latin typeface="Calibri"/>
            </a:endParaRPr>
          </a:p>
        </p:txBody>
      </p:sp>
      <p:sp>
        <p:nvSpPr>
          <p:cNvPr id="6" name="Slide Number Placeholder 5">
            <a:extLst>
              <a:ext uri="{FF2B5EF4-FFF2-40B4-BE49-F238E27FC236}">
                <a16:creationId xmlns:a16="http://schemas.microsoft.com/office/drawing/2014/main" id="{E7EA8F69-6376-3247-B4C0-AE7D463F190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2FE0F41-608D-1545-AF9F-FEC48FCA6BD6}" type="slidenum">
              <a:rPr lang="en-US" smtClean="0">
                <a:solidFill>
                  <a:prstClr val="white">
                    <a:tint val="75000"/>
                  </a:prstClr>
                </a:solidFill>
                <a:latin typeface="Calibri"/>
              </a:rPr>
              <a:pPr defTabSz="457200"/>
              <a:t>‹#›</a:t>
            </a:fld>
            <a:endParaRPr lang="en-US">
              <a:solidFill>
                <a:prstClr val="white">
                  <a:tint val="75000"/>
                </a:prstClr>
              </a:solidFill>
              <a:latin typeface="Calibri"/>
            </a:endParaRPr>
          </a:p>
        </p:txBody>
      </p:sp>
    </p:spTree>
    <p:extLst>
      <p:ext uri="{BB962C8B-B14F-4D97-AF65-F5344CB8AC3E}">
        <p14:creationId xmlns:p14="http://schemas.microsoft.com/office/powerpoint/2010/main" val="31936105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T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k14dOOvwM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PhfhMBO-w9Q"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C21E-F9D6-8B4E-888B-F6F2630B3F3C}"/>
              </a:ext>
            </a:extLst>
          </p:cNvPr>
          <p:cNvSpPr>
            <a:spLocks noGrp="1"/>
          </p:cNvSpPr>
          <p:nvPr>
            <p:ph type="ctrTitle"/>
          </p:nvPr>
        </p:nvSpPr>
        <p:spPr/>
        <p:txBody>
          <a:bodyPr>
            <a:normAutofit/>
          </a:bodyPr>
          <a:lstStyle/>
          <a:p>
            <a:r>
              <a:rPr lang="en-US" b="1" dirty="0"/>
              <a:t>Last week</a:t>
            </a:r>
            <a:endParaRPr lang="en-TH" b="1" dirty="0"/>
          </a:p>
        </p:txBody>
      </p:sp>
      <p:sp>
        <p:nvSpPr>
          <p:cNvPr id="3" name="Subtitle 2">
            <a:extLst>
              <a:ext uri="{FF2B5EF4-FFF2-40B4-BE49-F238E27FC236}">
                <a16:creationId xmlns:a16="http://schemas.microsoft.com/office/drawing/2014/main" id="{E2C089CF-6C2B-F049-B3E2-C8C3B70A424F}"/>
              </a:ext>
            </a:extLst>
          </p:cNvPr>
          <p:cNvSpPr>
            <a:spLocks noGrp="1"/>
          </p:cNvSpPr>
          <p:nvPr>
            <p:ph type="subTitle" idx="1"/>
          </p:nvPr>
        </p:nvSpPr>
        <p:spPr/>
        <p:txBody>
          <a:bodyPr/>
          <a:lstStyle/>
          <a:p>
            <a:endParaRPr lang="en-TH" dirty="0"/>
          </a:p>
        </p:txBody>
      </p:sp>
    </p:spTree>
    <p:extLst>
      <p:ext uri="{BB962C8B-B14F-4D97-AF65-F5344CB8AC3E}">
        <p14:creationId xmlns:p14="http://schemas.microsoft.com/office/powerpoint/2010/main" val="104080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3349-AE42-3446-9358-38EBF082045A}"/>
              </a:ext>
            </a:extLst>
          </p:cNvPr>
          <p:cNvSpPr>
            <a:spLocks noGrp="1"/>
          </p:cNvSpPr>
          <p:nvPr>
            <p:ph type="title"/>
          </p:nvPr>
        </p:nvSpPr>
        <p:spPr/>
        <p:txBody>
          <a:bodyPr>
            <a:normAutofit fontScale="90000"/>
          </a:bodyPr>
          <a:lstStyle/>
          <a:p>
            <a:r>
              <a:rPr lang="en-US" b="1" dirty="0"/>
              <a:t>PHARMACEUTICAL VS. BIOTECHNOLOGY DRUG</a:t>
            </a:r>
            <a:endParaRPr lang="en-TH" dirty="0"/>
          </a:p>
        </p:txBody>
      </p:sp>
      <p:sp>
        <p:nvSpPr>
          <p:cNvPr id="3" name="Content Placeholder 2">
            <a:extLst>
              <a:ext uri="{FF2B5EF4-FFF2-40B4-BE49-F238E27FC236}">
                <a16:creationId xmlns:a16="http://schemas.microsoft.com/office/drawing/2014/main" id="{5FD42869-9554-0649-913E-79D7F39A6FF5}"/>
              </a:ext>
            </a:extLst>
          </p:cNvPr>
          <p:cNvSpPr>
            <a:spLocks noGrp="1"/>
          </p:cNvSpPr>
          <p:nvPr>
            <p:ph idx="1"/>
          </p:nvPr>
        </p:nvSpPr>
        <p:spPr>
          <a:xfrm>
            <a:off x="628650" y="1370411"/>
            <a:ext cx="2870000" cy="3262312"/>
          </a:xfrm>
        </p:spPr>
        <p:txBody>
          <a:bodyPr>
            <a:normAutofit fontScale="70000" lnSpcReduction="20000"/>
          </a:bodyPr>
          <a:lstStyle/>
          <a:p>
            <a:r>
              <a:rPr lang="en-US" b="1" dirty="0">
                <a:solidFill>
                  <a:srgbClr val="FF0000"/>
                </a:solidFill>
              </a:rPr>
              <a:t>traditional pharmaceutical drugs</a:t>
            </a:r>
            <a:r>
              <a:rPr lang="en-US" dirty="0"/>
              <a:t> tend to be </a:t>
            </a:r>
            <a:r>
              <a:rPr lang="en-US" b="1" dirty="0"/>
              <a:t>small molecules </a:t>
            </a:r>
            <a:r>
              <a:rPr lang="en-US" dirty="0"/>
              <a:t>that are orally </a:t>
            </a:r>
            <a:r>
              <a:rPr lang="en-US" dirty="0" err="1"/>
              <a:t>doseable</a:t>
            </a:r>
            <a:r>
              <a:rPr lang="en-US" dirty="0"/>
              <a:t> as tablets, capsules, or liquids. </a:t>
            </a:r>
          </a:p>
          <a:p>
            <a:r>
              <a:rPr lang="en-US" b="1" dirty="0">
                <a:solidFill>
                  <a:srgbClr val="FF0000"/>
                </a:solidFill>
              </a:rPr>
              <a:t>biotechnology drugs </a:t>
            </a:r>
            <a:r>
              <a:rPr lang="en-US" dirty="0"/>
              <a:t>are</a:t>
            </a:r>
            <a:r>
              <a:rPr lang="en-US" b="1" dirty="0">
                <a:solidFill>
                  <a:srgbClr val="FF0000"/>
                </a:solidFill>
              </a:rPr>
              <a:t> </a:t>
            </a:r>
            <a:r>
              <a:rPr lang="en-US" b="1" dirty="0"/>
              <a:t>proteins</a:t>
            </a:r>
            <a:r>
              <a:rPr lang="en-US" dirty="0"/>
              <a:t>, such as growth factors, monoclonal antibodies, hormones, and cytokines. Other categories include nucleic acids and vaccines. </a:t>
            </a:r>
          </a:p>
          <a:p>
            <a:r>
              <a:rPr lang="en-US" dirty="0"/>
              <a:t>Biotechnology drugs are </a:t>
            </a:r>
            <a:r>
              <a:rPr lang="en-US" b="1" dirty="0"/>
              <a:t>larger and more complex </a:t>
            </a:r>
            <a:r>
              <a:rPr lang="en-US" dirty="0"/>
              <a:t>than traditional pharmaceutical drugs. </a:t>
            </a:r>
          </a:p>
          <a:p>
            <a:r>
              <a:rPr lang="en-US" dirty="0"/>
              <a:t>Drug </a:t>
            </a:r>
            <a:r>
              <a:rPr lang="en-US" b="1" dirty="0"/>
              <a:t>delivery</a:t>
            </a:r>
            <a:r>
              <a:rPr lang="en-US" dirty="0"/>
              <a:t> is an issue for biotechnology-derived drugs</a:t>
            </a:r>
            <a:endParaRPr lang="en-TH" dirty="0"/>
          </a:p>
        </p:txBody>
      </p:sp>
      <p:pic>
        <p:nvPicPr>
          <p:cNvPr id="4" name="Content Placeholder 4">
            <a:extLst>
              <a:ext uri="{FF2B5EF4-FFF2-40B4-BE49-F238E27FC236}">
                <a16:creationId xmlns:a16="http://schemas.microsoft.com/office/drawing/2014/main" id="{FFCDA2E1-CF45-A943-ABCE-A5D9F2377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650" y="1268016"/>
            <a:ext cx="5609854" cy="3262312"/>
          </a:xfrm>
          <a:prstGeom prst="rect">
            <a:avLst/>
          </a:prstGeom>
        </p:spPr>
      </p:pic>
    </p:spTree>
    <p:extLst>
      <p:ext uri="{BB962C8B-B14F-4D97-AF65-F5344CB8AC3E}">
        <p14:creationId xmlns:p14="http://schemas.microsoft.com/office/powerpoint/2010/main" val="39803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30D2-3E80-A844-98FD-D82EBC2E62F7}"/>
              </a:ext>
            </a:extLst>
          </p:cNvPr>
          <p:cNvSpPr>
            <a:spLocks noGrp="1"/>
          </p:cNvSpPr>
          <p:nvPr>
            <p:ph type="title"/>
          </p:nvPr>
        </p:nvSpPr>
        <p:spPr/>
        <p:txBody>
          <a:bodyPr>
            <a:normAutofit fontScale="90000"/>
          </a:bodyPr>
          <a:lstStyle/>
          <a:p>
            <a:r>
              <a:rPr lang="en-US" b="1" dirty="0"/>
              <a:t>PHARMACEUTICAL VS. BIOTECHNOLOGY DRUG</a:t>
            </a:r>
            <a:endParaRPr lang="en-TH" dirty="0"/>
          </a:p>
        </p:txBody>
      </p:sp>
      <p:sp>
        <p:nvSpPr>
          <p:cNvPr id="3" name="Content Placeholder 2">
            <a:extLst>
              <a:ext uri="{FF2B5EF4-FFF2-40B4-BE49-F238E27FC236}">
                <a16:creationId xmlns:a16="http://schemas.microsoft.com/office/drawing/2014/main" id="{50524996-7D07-C744-ABE2-9792AF7B0EF1}"/>
              </a:ext>
            </a:extLst>
          </p:cNvPr>
          <p:cNvSpPr>
            <a:spLocks noGrp="1"/>
          </p:cNvSpPr>
          <p:nvPr>
            <p:ph idx="1"/>
          </p:nvPr>
        </p:nvSpPr>
        <p:spPr/>
        <p:txBody>
          <a:bodyPr/>
          <a:lstStyle/>
          <a:p>
            <a:r>
              <a:rPr lang="en-US" dirty="0"/>
              <a:t>Biosimilars vs. generic drugs</a:t>
            </a:r>
          </a:p>
          <a:p>
            <a:r>
              <a:rPr lang="en-US" dirty="0"/>
              <a:t>https://</a:t>
            </a:r>
            <a:r>
              <a:rPr lang="en-US" dirty="0" err="1"/>
              <a:t>www.statnews.com</a:t>
            </a:r>
            <a:r>
              <a:rPr lang="en-US" dirty="0"/>
              <a:t>/2019/02/05/biosimilars-biologics-explainer-video/</a:t>
            </a:r>
            <a:endParaRPr lang="en-TH" dirty="0"/>
          </a:p>
        </p:txBody>
      </p:sp>
    </p:spTree>
    <p:extLst>
      <p:ext uri="{BB962C8B-B14F-4D97-AF65-F5344CB8AC3E}">
        <p14:creationId xmlns:p14="http://schemas.microsoft.com/office/powerpoint/2010/main" val="152470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C21E-F9D6-8B4E-888B-F6F2630B3F3C}"/>
              </a:ext>
            </a:extLst>
          </p:cNvPr>
          <p:cNvSpPr>
            <a:spLocks noGrp="1"/>
          </p:cNvSpPr>
          <p:nvPr>
            <p:ph type="ctrTitle"/>
          </p:nvPr>
        </p:nvSpPr>
        <p:spPr/>
        <p:txBody>
          <a:bodyPr>
            <a:normAutofit/>
          </a:bodyPr>
          <a:lstStyle/>
          <a:p>
            <a:r>
              <a:rPr lang="en-US" b="1" dirty="0"/>
              <a:t>3. Breakthroughs In Biomedicine</a:t>
            </a:r>
            <a:endParaRPr lang="en-TH" b="1" dirty="0"/>
          </a:p>
        </p:txBody>
      </p:sp>
      <p:sp>
        <p:nvSpPr>
          <p:cNvPr id="3" name="Subtitle 2">
            <a:extLst>
              <a:ext uri="{FF2B5EF4-FFF2-40B4-BE49-F238E27FC236}">
                <a16:creationId xmlns:a16="http://schemas.microsoft.com/office/drawing/2014/main" id="{E2C089CF-6C2B-F049-B3E2-C8C3B70A424F}"/>
              </a:ext>
            </a:extLst>
          </p:cNvPr>
          <p:cNvSpPr>
            <a:spLocks noGrp="1"/>
          </p:cNvSpPr>
          <p:nvPr>
            <p:ph type="subTitle" idx="1"/>
          </p:nvPr>
        </p:nvSpPr>
        <p:spPr/>
        <p:txBody>
          <a:bodyPr/>
          <a:lstStyle/>
          <a:p>
            <a:endParaRPr lang="en-TH" dirty="0"/>
          </a:p>
        </p:txBody>
      </p:sp>
    </p:spTree>
    <p:extLst>
      <p:ext uri="{BB962C8B-B14F-4D97-AF65-F5344CB8AC3E}">
        <p14:creationId xmlns:p14="http://schemas.microsoft.com/office/powerpoint/2010/main" val="97614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object 6"/>
          <p:cNvSpPr txBox="1"/>
          <p:nvPr/>
        </p:nvSpPr>
        <p:spPr>
          <a:xfrm>
            <a:off x="290064" y="1158036"/>
            <a:ext cx="7181850" cy="3296285"/>
          </a:xfrm>
          <a:prstGeom prst="rect">
            <a:avLst/>
          </a:prstGeom>
        </p:spPr>
        <p:txBody>
          <a:bodyPr vert="horz" wrap="square" lIns="0" tIns="10795" rIns="0" bIns="0" rtlCol="0">
            <a:spAutoFit/>
          </a:bodyPr>
          <a:lstStyle/>
          <a:p>
            <a:pPr marL="431800" marR="93980" lvl="0" indent="-342900" algn="l" defTabSz="914400" rtl="0" eaLnBrk="1" fontAlgn="auto" latinLnBrk="0" hangingPunct="1">
              <a:lnSpc>
                <a:spcPct val="100699"/>
              </a:lnSpc>
              <a:spcBef>
                <a:spcPts val="85"/>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2001: </a:t>
            </a:r>
            <a:r>
              <a:rPr kumimoji="0" sz="1600" b="0" i="0" u="none" strike="noStrike" kern="1200" cap="none" spc="-5" normalizeH="0" baseline="0" noProof="0" dirty="0">
                <a:ln>
                  <a:noFill/>
                </a:ln>
                <a:solidFill>
                  <a:prstClr val="black"/>
                </a:solidFill>
                <a:effectLst/>
                <a:uLnTx/>
                <a:uFillTx/>
                <a:latin typeface="Calibri"/>
                <a:ea typeface="+mn-ea"/>
                <a:cs typeface="Calibri"/>
              </a:rPr>
              <a:t>Gleevec, first </a:t>
            </a:r>
            <a:r>
              <a:rPr kumimoji="0" sz="1600" b="0" i="0" u="none" strike="noStrike" kern="1200" cap="none" spc="0" normalizeH="0" baseline="0" noProof="0" dirty="0">
                <a:ln>
                  <a:noFill/>
                </a:ln>
                <a:solidFill>
                  <a:prstClr val="black"/>
                </a:solidFill>
                <a:effectLst/>
                <a:uLnTx/>
                <a:uFillTx/>
                <a:latin typeface="Calibri"/>
                <a:ea typeface="+mn-ea"/>
                <a:cs typeface="Calibri"/>
              </a:rPr>
              <a:t>of a </a:t>
            </a:r>
            <a:r>
              <a:rPr kumimoji="0" sz="1600" b="0" i="0" u="none" strike="noStrike" kern="1200" cap="none" spc="-5" normalizeH="0" baseline="0" noProof="0" dirty="0">
                <a:ln>
                  <a:noFill/>
                </a:ln>
                <a:solidFill>
                  <a:prstClr val="black"/>
                </a:solidFill>
                <a:effectLst/>
                <a:uLnTx/>
                <a:uFillTx/>
                <a:latin typeface="Calibri"/>
                <a:ea typeface="+mn-ea"/>
                <a:cs typeface="Calibri"/>
              </a:rPr>
              <a:t>new class </a:t>
            </a:r>
            <a:r>
              <a:rPr kumimoji="0" sz="1600" b="0" i="0" u="none" strike="noStrike" kern="1200" cap="none" spc="0" normalizeH="0" baseline="0" noProof="0" dirty="0">
                <a:ln>
                  <a:noFill/>
                </a:ln>
                <a:solidFill>
                  <a:prstClr val="black"/>
                </a:solidFill>
                <a:effectLst/>
                <a:uLnTx/>
                <a:uFillTx/>
                <a:latin typeface="Calibri"/>
                <a:ea typeface="+mn-ea"/>
                <a:cs typeface="Calibri"/>
              </a:rPr>
              <a:t>of </a:t>
            </a:r>
            <a:r>
              <a:rPr kumimoji="0" sz="1600" b="0" i="0" u="none" strike="noStrike" kern="1200" cap="none" spc="-5" normalizeH="0" baseline="0" noProof="0" dirty="0">
                <a:ln>
                  <a:noFill/>
                </a:ln>
                <a:solidFill>
                  <a:prstClr val="black"/>
                </a:solidFill>
                <a:effectLst/>
                <a:uLnTx/>
                <a:uFillTx/>
                <a:latin typeface="Calibri"/>
                <a:ea typeface="+mn-ea"/>
                <a:cs typeface="Calibri"/>
              </a:rPr>
              <a:t>drugs based </a:t>
            </a:r>
            <a:r>
              <a:rPr kumimoji="0" sz="1600" b="0" i="0" u="none" strike="noStrike" kern="1200" cap="none" spc="0" normalizeH="0" baseline="0" noProof="0" dirty="0">
                <a:ln>
                  <a:noFill/>
                </a:ln>
                <a:solidFill>
                  <a:prstClr val="black"/>
                </a:solidFill>
                <a:effectLst/>
                <a:uLnTx/>
                <a:uFillTx/>
                <a:latin typeface="Calibri"/>
                <a:ea typeface="+mn-ea"/>
                <a:cs typeface="Calibri"/>
              </a:rPr>
              <a:t>on </a:t>
            </a:r>
            <a:r>
              <a:rPr kumimoji="0" sz="1600" b="0" i="0" u="none" strike="noStrike" kern="1200" cap="none" spc="-5" normalizeH="0" baseline="0" noProof="0" dirty="0">
                <a:ln>
                  <a:noFill/>
                </a:ln>
                <a:solidFill>
                  <a:prstClr val="black"/>
                </a:solidFill>
                <a:effectLst/>
                <a:uLnTx/>
                <a:uFillTx/>
                <a:latin typeface="Calibri"/>
                <a:ea typeface="+mn-ea"/>
                <a:cs typeface="Calibri"/>
              </a:rPr>
              <a:t>molecular biology (tyrosine  kinase inhibitor),</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C</a:t>
            </a:r>
            <a:r>
              <a:rPr kumimoji="0" sz="1575" b="0" i="0" u="none" strike="noStrike" kern="1200" cap="none" spc="0" normalizeH="0" baseline="-18518" noProof="0" dirty="0">
                <a:ln>
                  <a:noFill/>
                </a:ln>
                <a:solidFill>
                  <a:prstClr val="black"/>
                </a:solidFill>
                <a:effectLst/>
                <a:uLnTx/>
                <a:uFillTx/>
                <a:latin typeface="Calibri"/>
                <a:ea typeface="+mn-ea"/>
                <a:cs typeface="Calibri"/>
              </a:rPr>
              <a:t>29</a:t>
            </a:r>
            <a:r>
              <a:rPr kumimoji="0" sz="1600" b="0" i="0" u="none" strike="noStrike" kern="1200" cap="none" spc="0" normalizeH="0" baseline="0" noProof="0" dirty="0">
                <a:ln>
                  <a:noFill/>
                </a:ln>
                <a:solidFill>
                  <a:prstClr val="black"/>
                </a:solidFill>
                <a:effectLst/>
                <a:uLnTx/>
                <a:uFillTx/>
                <a:latin typeface="Calibri"/>
                <a:ea typeface="+mn-ea"/>
                <a:cs typeface="Calibri"/>
              </a:rPr>
              <a:t>H</a:t>
            </a:r>
            <a:r>
              <a:rPr kumimoji="0" sz="1575" b="0" i="0" u="none" strike="noStrike" kern="1200" cap="none" spc="0" normalizeH="0" baseline="-18518" noProof="0" dirty="0">
                <a:ln>
                  <a:noFill/>
                </a:ln>
                <a:solidFill>
                  <a:prstClr val="black"/>
                </a:solidFill>
                <a:effectLst/>
                <a:uLnTx/>
                <a:uFillTx/>
                <a:latin typeface="Calibri"/>
                <a:ea typeface="+mn-ea"/>
                <a:cs typeface="Calibri"/>
              </a:rPr>
              <a:t>31</a:t>
            </a:r>
            <a:r>
              <a:rPr kumimoji="0" sz="1600" b="0" i="0" u="none" strike="noStrike" kern="1200" cap="none" spc="0" normalizeH="0" baseline="0" noProof="0" dirty="0">
                <a:ln>
                  <a:noFill/>
                </a:ln>
                <a:solidFill>
                  <a:prstClr val="black"/>
                </a:solidFill>
                <a:effectLst/>
                <a:uLnTx/>
                <a:uFillTx/>
                <a:latin typeface="Calibri"/>
                <a:ea typeface="+mn-ea"/>
                <a:cs typeface="Calibri"/>
              </a:rPr>
              <a:t>N</a:t>
            </a:r>
            <a:r>
              <a:rPr kumimoji="0" sz="1575" b="0" i="0" u="none" strike="noStrike" kern="1200" cap="none" spc="0" normalizeH="0" baseline="-18518" noProof="0" dirty="0">
                <a:ln>
                  <a:noFill/>
                </a:ln>
                <a:solidFill>
                  <a:prstClr val="black"/>
                </a:solidFill>
                <a:effectLst/>
                <a:uLnTx/>
                <a:uFillTx/>
                <a:latin typeface="Calibri"/>
                <a:ea typeface="+mn-ea"/>
                <a:cs typeface="Calibri"/>
              </a:rPr>
              <a:t>7</a:t>
            </a:r>
            <a:r>
              <a:rPr kumimoji="0" sz="1600" b="0" i="0" u="none" strike="noStrike" kern="1200" cap="none" spc="0" normalizeH="0" baseline="0" noProof="0" dirty="0">
                <a:ln>
                  <a:noFill/>
                </a:ln>
                <a:solidFill>
                  <a:prstClr val="black"/>
                </a:solidFill>
                <a:effectLst/>
                <a:uLnTx/>
                <a:uFillTx/>
                <a:latin typeface="Calibri"/>
                <a:ea typeface="+mn-ea"/>
                <a:cs typeface="Calibri"/>
              </a:rPr>
              <a:t>O</a:t>
            </a:r>
          </a:p>
          <a:p>
            <a:pPr marL="431800" marR="0" lvl="0" indent="-342900" algn="l" defTabSz="914400" rtl="0" eaLnBrk="1" fontAlgn="auto" latinLnBrk="0" hangingPunct="1">
              <a:lnSpc>
                <a:spcPct val="100000"/>
              </a:lnSpc>
              <a:spcBef>
                <a:spcPts val="380"/>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2004: </a:t>
            </a:r>
            <a:r>
              <a:rPr kumimoji="0" sz="1600" b="0" i="0" u="none" strike="noStrike" kern="1200" cap="none" spc="-5" normalizeH="0" baseline="0" noProof="0" dirty="0">
                <a:ln>
                  <a:noFill/>
                </a:ln>
                <a:solidFill>
                  <a:prstClr val="black"/>
                </a:solidFill>
                <a:effectLst/>
                <a:uLnTx/>
                <a:uFillTx/>
                <a:latin typeface="Calibri"/>
                <a:ea typeface="+mn-ea"/>
                <a:cs typeface="Calibri"/>
              </a:rPr>
              <a:t>Avastin, angiogenesis inhibitor </a:t>
            </a:r>
            <a:r>
              <a:rPr kumimoji="0" sz="1600" b="0" i="0" u="none" strike="noStrike" kern="1200" cap="none" spc="0" normalizeH="0" baseline="0" noProof="0" dirty="0">
                <a:ln>
                  <a:noFill/>
                </a:ln>
                <a:solidFill>
                  <a:prstClr val="black"/>
                </a:solidFill>
                <a:effectLst/>
                <a:uLnTx/>
                <a:uFillTx/>
                <a:latin typeface="Calibri"/>
                <a:ea typeface="+mn-ea"/>
                <a:cs typeface="Calibri"/>
              </a:rPr>
              <a:t>(VEGF),</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C</a:t>
            </a:r>
            <a:r>
              <a:rPr kumimoji="0" sz="1575" b="0" i="0" u="none" strike="noStrike" kern="1200" cap="none" spc="0" normalizeH="0" baseline="-18518" noProof="0" dirty="0">
                <a:ln>
                  <a:noFill/>
                </a:ln>
                <a:solidFill>
                  <a:prstClr val="black"/>
                </a:solidFill>
                <a:effectLst/>
                <a:uLnTx/>
                <a:uFillTx/>
                <a:latin typeface="Calibri"/>
                <a:ea typeface="+mn-ea"/>
                <a:cs typeface="Calibri"/>
              </a:rPr>
              <a:t>6638</a:t>
            </a:r>
            <a:r>
              <a:rPr kumimoji="0" sz="1600" b="0" i="0" u="none" strike="noStrike" kern="1200" cap="none" spc="0" normalizeH="0" baseline="0" noProof="0" dirty="0">
                <a:ln>
                  <a:noFill/>
                </a:ln>
                <a:solidFill>
                  <a:prstClr val="black"/>
                </a:solidFill>
                <a:effectLst/>
                <a:uLnTx/>
                <a:uFillTx/>
                <a:latin typeface="Calibri"/>
                <a:ea typeface="+mn-ea"/>
                <a:cs typeface="Calibri"/>
              </a:rPr>
              <a:t>H</a:t>
            </a:r>
            <a:r>
              <a:rPr kumimoji="0" sz="1575" b="0" i="0" u="none" strike="noStrike" kern="1200" cap="none" spc="0" normalizeH="0" baseline="-18518" noProof="0" dirty="0">
                <a:ln>
                  <a:noFill/>
                </a:ln>
                <a:solidFill>
                  <a:prstClr val="black"/>
                </a:solidFill>
                <a:effectLst/>
                <a:uLnTx/>
                <a:uFillTx/>
                <a:latin typeface="Calibri"/>
                <a:ea typeface="+mn-ea"/>
                <a:cs typeface="Calibri"/>
              </a:rPr>
              <a:t>10160</a:t>
            </a:r>
            <a:r>
              <a:rPr kumimoji="0" sz="1600" b="0" i="0" u="none" strike="noStrike" kern="1200" cap="none" spc="0" normalizeH="0" baseline="0" noProof="0" dirty="0">
                <a:ln>
                  <a:noFill/>
                </a:ln>
                <a:solidFill>
                  <a:prstClr val="black"/>
                </a:solidFill>
                <a:effectLst/>
                <a:uLnTx/>
                <a:uFillTx/>
                <a:latin typeface="Calibri"/>
                <a:ea typeface="+mn-ea"/>
                <a:cs typeface="Calibri"/>
              </a:rPr>
              <a:t>N</a:t>
            </a:r>
            <a:r>
              <a:rPr kumimoji="0" sz="1575" b="0" i="0" u="none" strike="noStrike" kern="1200" cap="none" spc="0" normalizeH="0" baseline="-18518" noProof="0" dirty="0">
                <a:ln>
                  <a:noFill/>
                </a:ln>
                <a:solidFill>
                  <a:prstClr val="black"/>
                </a:solidFill>
                <a:effectLst/>
                <a:uLnTx/>
                <a:uFillTx/>
                <a:latin typeface="Calibri"/>
                <a:ea typeface="+mn-ea"/>
                <a:cs typeface="Calibri"/>
              </a:rPr>
              <a:t>1720</a:t>
            </a:r>
            <a:r>
              <a:rPr kumimoji="0" sz="1600" b="0" i="0" u="none" strike="noStrike" kern="1200" cap="none" spc="0" normalizeH="0" baseline="0" noProof="0" dirty="0">
                <a:ln>
                  <a:noFill/>
                </a:ln>
                <a:solidFill>
                  <a:prstClr val="black"/>
                </a:solidFill>
                <a:effectLst/>
                <a:uLnTx/>
                <a:uFillTx/>
                <a:latin typeface="Calibri"/>
                <a:ea typeface="+mn-ea"/>
                <a:cs typeface="Calibri"/>
              </a:rPr>
              <a:t>O</a:t>
            </a:r>
            <a:r>
              <a:rPr kumimoji="0" sz="1575" b="0" i="0" u="none" strike="noStrike" kern="1200" cap="none" spc="0" normalizeH="0" baseline="-18518" noProof="0" dirty="0">
                <a:ln>
                  <a:noFill/>
                </a:ln>
                <a:solidFill>
                  <a:prstClr val="black"/>
                </a:solidFill>
                <a:effectLst/>
                <a:uLnTx/>
                <a:uFillTx/>
                <a:latin typeface="Calibri"/>
                <a:ea typeface="+mn-ea"/>
                <a:cs typeface="Calibri"/>
              </a:rPr>
              <a:t>2108</a:t>
            </a:r>
            <a:r>
              <a:rPr kumimoji="0" sz="1600" b="0" i="0" u="none" strike="noStrike" kern="1200" cap="none" spc="0" normalizeH="0" baseline="0" noProof="0" dirty="0">
                <a:ln>
                  <a:noFill/>
                </a:ln>
                <a:solidFill>
                  <a:prstClr val="black"/>
                </a:solidFill>
                <a:effectLst/>
                <a:uLnTx/>
                <a:uFillTx/>
                <a:latin typeface="Calibri"/>
                <a:ea typeface="+mn-ea"/>
                <a:cs typeface="Calibri"/>
              </a:rPr>
              <a:t>S</a:t>
            </a:r>
            <a:r>
              <a:rPr kumimoji="0" sz="1575" b="0" i="0" u="none" strike="noStrike" kern="1200" cap="none" spc="0" normalizeH="0" baseline="-18518" noProof="0" dirty="0">
                <a:ln>
                  <a:noFill/>
                </a:ln>
                <a:solidFill>
                  <a:prstClr val="black"/>
                </a:solidFill>
                <a:effectLst/>
                <a:uLnTx/>
                <a:uFillTx/>
                <a:latin typeface="Calibri"/>
                <a:ea typeface="+mn-ea"/>
                <a:cs typeface="Calibri"/>
              </a:rPr>
              <a:t>44</a:t>
            </a:r>
          </a:p>
          <a:p>
            <a:pPr marL="431800" marR="0" lvl="0" indent="-342900" algn="l" defTabSz="914400" rtl="0" eaLnBrk="1" fontAlgn="auto" latinLnBrk="0" hangingPunct="1">
              <a:lnSpc>
                <a:spcPct val="100000"/>
              </a:lnSpc>
              <a:spcBef>
                <a:spcPts val="380"/>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2006: </a:t>
            </a:r>
            <a:r>
              <a:rPr kumimoji="0" sz="1600" b="0" i="0" u="none" strike="noStrike" kern="1200" cap="none" spc="-5" normalizeH="0" baseline="0" noProof="0" dirty="0">
                <a:ln>
                  <a:noFill/>
                </a:ln>
                <a:solidFill>
                  <a:prstClr val="black"/>
                </a:solidFill>
                <a:effectLst/>
                <a:uLnTx/>
                <a:uFillTx/>
                <a:latin typeface="Calibri"/>
                <a:ea typeface="+mn-ea"/>
                <a:cs typeface="Calibri"/>
              </a:rPr>
              <a:t>Sutent, approved </a:t>
            </a:r>
            <a:r>
              <a:rPr kumimoji="0" sz="1600" b="0" i="0" u="none" strike="noStrike" kern="1200" cap="none" spc="0" normalizeH="0" baseline="0" noProof="0" dirty="0">
                <a:ln>
                  <a:noFill/>
                </a:ln>
                <a:solidFill>
                  <a:prstClr val="black"/>
                </a:solidFill>
                <a:effectLst/>
                <a:uLnTx/>
                <a:uFillTx/>
                <a:latin typeface="Calibri"/>
                <a:ea typeface="+mn-ea"/>
                <a:cs typeface="Calibri"/>
              </a:rPr>
              <a:t>for RCC </a:t>
            </a:r>
            <a:r>
              <a:rPr kumimoji="0" sz="1600" b="0" i="0" u="none" strike="noStrike" kern="1200" cap="none" spc="-5" normalizeH="0" baseline="0" noProof="0" dirty="0">
                <a:ln>
                  <a:noFill/>
                </a:ln>
                <a:solidFill>
                  <a:prstClr val="black"/>
                </a:solidFill>
                <a:effectLst/>
                <a:uLnTx/>
                <a:uFillTx/>
                <a:latin typeface="Calibri"/>
                <a:ea typeface="+mn-ea"/>
                <a:cs typeface="Calibri"/>
              </a:rPr>
              <a:t>and GIST simultaneously,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C</a:t>
            </a:r>
            <a:r>
              <a:rPr kumimoji="0" sz="1575" b="0" i="0" u="none" strike="noStrike" kern="1200" cap="none" spc="0" normalizeH="0" baseline="-18518" noProof="0" dirty="0">
                <a:ln>
                  <a:noFill/>
                </a:ln>
                <a:solidFill>
                  <a:prstClr val="black"/>
                </a:solidFill>
                <a:effectLst/>
                <a:uLnTx/>
                <a:uFillTx/>
                <a:latin typeface="Calibri"/>
                <a:ea typeface="+mn-ea"/>
                <a:cs typeface="Calibri"/>
              </a:rPr>
              <a:t>22</a:t>
            </a:r>
            <a:r>
              <a:rPr kumimoji="0" sz="1600" b="0" i="0" u="none" strike="noStrike" kern="1200" cap="none" spc="0" normalizeH="0" baseline="0" noProof="0" dirty="0">
                <a:ln>
                  <a:noFill/>
                </a:ln>
                <a:solidFill>
                  <a:prstClr val="black"/>
                </a:solidFill>
                <a:effectLst/>
                <a:uLnTx/>
                <a:uFillTx/>
                <a:latin typeface="Calibri"/>
                <a:ea typeface="+mn-ea"/>
                <a:cs typeface="Calibri"/>
              </a:rPr>
              <a:t>H</a:t>
            </a:r>
            <a:r>
              <a:rPr kumimoji="0" sz="1575" b="0" i="0" u="none" strike="noStrike" kern="1200" cap="none" spc="0" normalizeH="0" baseline="-18518" noProof="0" dirty="0">
                <a:ln>
                  <a:noFill/>
                </a:ln>
                <a:solidFill>
                  <a:prstClr val="black"/>
                </a:solidFill>
                <a:effectLst/>
                <a:uLnTx/>
                <a:uFillTx/>
                <a:latin typeface="Calibri"/>
                <a:ea typeface="+mn-ea"/>
                <a:cs typeface="Calibri"/>
              </a:rPr>
              <a:t>27</a:t>
            </a:r>
            <a:r>
              <a:rPr kumimoji="0" sz="1600" b="0" i="0" u="none" strike="noStrike" kern="1200" cap="none" spc="0" normalizeH="0" baseline="0" noProof="0" dirty="0">
                <a:ln>
                  <a:noFill/>
                </a:ln>
                <a:solidFill>
                  <a:prstClr val="black"/>
                </a:solidFill>
                <a:effectLst/>
                <a:uLnTx/>
                <a:uFillTx/>
                <a:latin typeface="Calibri"/>
                <a:ea typeface="+mn-ea"/>
                <a:cs typeface="Calibri"/>
              </a:rPr>
              <a:t>FN</a:t>
            </a:r>
            <a:r>
              <a:rPr kumimoji="0" sz="1575" b="0" i="0" u="none" strike="noStrike" kern="1200" cap="none" spc="0" normalizeH="0" baseline="-18518" noProof="0" dirty="0">
                <a:ln>
                  <a:noFill/>
                </a:ln>
                <a:solidFill>
                  <a:prstClr val="black"/>
                </a:solidFill>
                <a:effectLst/>
                <a:uLnTx/>
                <a:uFillTx/>
                <a:latin typeface="Calibri"/>
                <a:ea typeface="+mn-ea"/>
                <a:cs typeface="Calibri"/>
              </a:rPr>
              <a:t>4</a:t>
            </a:r>
            <a:r>
              <a:rPr kumimoji="0" sz="1600" b="0" i="0" u="none" strike="noStrike" kern="1200" cap="none" spc="0" normalizeH="0" baseline="0" noProof="0" dirty="0">
                <a:ln>
                  <a:noFill/>
                </a:ln>
                <a:solidFill>
                  <a:prstClr val="black"/>
                </a:solidFill>
                <a:effectLst/>
                <a:uLnTx/>
                <a:uFillTx/>
                <a:latin typeface="Calibri"/>
                <a:ea typeface="+mn-ea"/>
                <a:cs typeface="Calibri"/>
              </a:rPr>
              <a:t>O</a:t>
            </a:r>
            <a:r>
              <a:rPr kumimoji="0" sz="1575" b="0" i="0" u="none" strike="noStrike" kern="1200" cap="none" spc="0" normalizeH="0" baseline="-18518" noProof="0" dirty="0">
                <a:ln>
                  <a:noFill/>
                </a:ln>
                <a:solidFill>
                  <a:prstClr val="black"/>
                </a:solidFill>
                <a:effectLst/>
                <a:uLnTx/>
                <a:uFillTx/>
                <a:latin typeface="Calibri"/>
                <a:ea typeface="+mn-ea"/>
                <a:cs typeface="Calibri"/>
              </a:rPr>
              <a:t>2</a:t>
            </a:r>
          </a:p>
          <a:p>
            <a:pPr marL="431800" marR="118745" lvl="0" indent="-342900" algn="l" defTabSz="914400" rtl="0" eaLnBrk="1" fontAlgn="auto" latinLnBrk="0" hangingPunct="1">
              <a:lnSpc>
                <a:spcPct val="100699"/>
              </a:lnSpc>
              <a:spcBef>
                <a:spcPts val="365"/>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2008: </a:t>
            </a:r>
            <a:r>
              <a:rPr kumimoji="0" sz="1600" b="0" i="0" u="none" strike="noStrike" kern="1200" cap="none" spc="-5" normalizeH="0" baseline="0" noProof="0" dirty="0">
                <a:ln>
                  <a:noFill/>
                </a:ln>
                <a:solidFill>
                  <a:prstClr val="black"/>
                </a:solidFill>
                <a:effectLst/>
                <a:uLnTx/>
                <a:uFillTx/>
                <a:latin typeface="Calibri"/>
                <a:ea typeface="+mn-ea"/>
                <a:cs typeface="Calibri"/>
              </a:rPr>
              <a:t>First cancer genome (leukemia) sequenced by Wash U. Genome Institute,  Nature </a:t>
            </a:r>
            <a:r>
              <a:rPr kumimoji="0" sz="1600" b="0" i="0" u="none" strike="noStrike" kern="1200" cap="none" spc="0" normalizeH="0" baseline="0" noProof="0" dirty="0">
                <a:ln>
                  <a:noFill/>
                </a:ln>
                <a:solidFill>
                  <a:prstClr val="black"/>
                </a:solidFill>
                <a:effectLst/>
                <a:uLnTx/>
                <a:uFillTx/>
                <a:latin typeface="Calibri"/>
                <a:ea typeface="+mn-ea"/>
                <a:cs typeface="Calibri"/>
              </a:rPr>
              <a:t>456</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(2008):66-72.</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31800" marR="127635" lvl="0" indent="-342900" algn="l" defTabSz="914400" rtl="0" eaLnBrk="1" fontAlgn="auto" latinLnBrk="0" hangingPunct="1">
              <a:lnSpc>
                <a:spcPct val="100699"/>
              </a:lnSpc>
              <a:spcBef>
                <a:spcPts val="370"/>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2012: Dr. </a:t>
            </a:r>
            <a:r>
              <a:rPr kumimoji="0" sz="1600" b="0" i="0" u="none" strike="noStrike" kern="1200" cap="none" spc="-5" normalizeH="0" baseline="0" noProof="0" dirty="0">
                <a:ln>
                  <a:noFill/>
                </a:ln>
                <a:solidFill>
                  <a:prstClr val="black"/>
                </a:solidFill>
                <a:effectLst/>
                <a:uLnTx/>
                <a:uFillTx/>
                <a:latin typeface="Calibri"/>
                <a:ea typeface="+mn-ea"/>
                <a:cs typeface="Calibri"/>
              </a:rPr>
              <a:t>Lukas Wartman, Wash U. “cured” </a:t>
            </a:r>
            <a:r>
              <a:rPr kumimoji="0" sz="1600" b="0" i="0" u="none" strike="noStrike" kern="1200" cap="none" spc="0" normalizeH="0" baseline="0" noProof="0" dirty="0">
                <a:ln>
                  <a:noFill/>
                </a:ln>
                <a:solidFill>
                  <a:prstClr val="black"/>
                </a:solidFill>
                <a:effectLst/>
                <a:uLnTx/>
                <a:uFillTx/>
                <a:latin typeface="Calibri"/>
                <a:ea typeface="+mn-ea"/>
                <a:cs typeface="Calibri"/>
              </a:rPr>
              <a:t>of </a:t>
            </a:r>
            <a:r>
              <a:rPr kumimoji="0" sz="1600" b="0" i="0" u="none" strike="noStrike" kern="1200" cap="none" spc="-5" normalizeH="0" baseline="0" noProof="0" dirty="0">
                <a:ln>
                  <a:noFill/>
                </a:ln>
                <a:solidFill>
                  <a:prstClr val="black"/>
                </a:solidFill>
                <a:effectLst/>
                <a:uLnTx/>
                <a:uFillTx/>
                <a:latin typeface="Calibri"/>
                <a:ea typeface="+mn-ea"/>
                <a:cs typeface="Calibri"/>
              </a:rPr>
              <a:t>acute lymphoblastic leukemia via  </a:t>
            </a:r>
            <a:r>
              <a:rPr kumimoji="0" sz="1600" b="0" i="0" u="none" strike="noStrike" kern="1200" cap="none" spc="0" normalizeH="0" baseline="0" noProof="0" dirty="0">
                <a:ln>
                  <a:noFill/>
                </a:ln>
                <a:solidFill>
                  <a:prstClr val="black"/>
                </a:solidFill>
                <a:effectLst/>
                <a:uLnTx/>
                <a:uFillTx/>
                <a:latin typeface="Calibri"/>
                <a:ea typeface="+mn-ea"/>
                <a:cs typeface="Calibri"/>
              </a:rPr>
              <a:t>RNA </a:t>
            </a:r>
            <a:r>
              <a:rPr kumimoji="0" sz="1600" b="0" i="0" u="none" strike="noStrike" kern="1200" cap="none" spc="-5" normalizeH="0" baseline="0" noProof="0" dirty="0">
                <a:ln>
                  <a:noFill/>
                </a:ln>
                <a:solidFill>
                  <a:prstClr val="black"/>
                </a:solidFill>
                <a:effectLst/>
                <a:uLnTx/>
                <a:uFillTx/>
                <a:latin typeface="Calibri"/>
                <a:ea typeface="+mn-ea"/>
                <a:cs typeface="Calibri"/>
              </a:rPr>
              <a:t>analysis and Sutent</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31800" marR="115570" lvl="0" indent="-342900" algn="l" defTabSz="914400" rtl="0" eaLnBrk="1" fontAlgn="auto" latinLnBrk="0" hangingPunct="1">
              <a:lnSpc>
                <a:spcPts val="1900"/>
              </a:lnSpc>
              <a:spcBef>
                <a:spcPts val="459"/>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2012: </a:t>
            </a:r>
            <a:r>
              <a:rPr kumimoji="0" sz="1600" b="0" i="0" u="none" strike="noStrike" kern="1200" cap="none" spc="-5" normalizeH="0" baseline="0" noProof="0" dirty="0">
                <a:ln>
                  <a:noFill/>
                </a:ln>
                <a:solidFill>
                  <a:prstClr val="black"/>
                </a:solidFill>
                <a:effectLst/>
                <a:uLnTx/>
                <a:uFillTx/>
                <a:latin typeface="Calibri"/>
                <a:ea typeface="+mn-ea"/>
                <a:cs typeface="Calibri"/>
              </a:rPr>
              <a:t>David Aponte “cured” </a:t>
            </a:r>
            <a:r>
              <a:rPr kumimoji="0" sz="1600" b="0" i="0" u="none" strike="noStrike" kern="1200" cap="none" spc="0" normalizeH="0" baseline="0" noProof="0" dirty="0">
                <a:ln>
                  <a:noFill/>
                </a:ln>
                <a:solidFill>
                  <a:prstClr val="black"/>
                </a:solidFill>
                <a:effectLst/>
                <a:uLnTx/>
                <a:uFillTx/>
                <a:latin typeface="Calibri"/>
                <a:ea typeface="+mn-ea"/>
                <a:cs typeface="Calibri"/>
              </a:rPr>
              <a:t>of </a:t>
            </a:r>
            <a:r>
              <a:rPr kumimoji="0" sz="1600" b="0" i="0" u="none" strike="noStrike" kern="1200" cap="none" spc="-5" normalizeH="0" baseline="0" noProof="0" dirty="0">
                <a:ln>
                  <a:noFill/>
                </a:ln>
                <a:solidFill>
                  <a:prstClr val="black"/>
                </a:solidFill>
                <a:effectLst/>
                <a:uLnTx/>
                <a:uFillTx/>
                <a:latin typeface="Calibri"/>
                <a:ea typeface="+mn-ea"/>
                <a:cs typeface="Calibri"/>
              </a:rPr>
              <a:t>same type </a:t>
            </a:r>
            <a:r>
              <a:rPr kumimoji="0" sz="1600" b="0" i="0" u="none" strike="noStrike" kern="1200" cap="none" spc="0" normalizeH="0" baseline="0" noProof="0" dirty="0">
                <a:ln>
                  <a:noFill/>
                </a:ln>
                <a:solidFill>
                  <a:prstClr val="black"/>
                </a:solidFill>
                <a:effectLst/>
                <a:uLnTx/>
                <a:uFillTx/>
                <a:latin typeface="Calibri"/>
                <a:ea typeface="+mn-ea"/>
                <a:cs typeface="Calibri"/>
              </a:rPr>
              <a:t>of </a:t>
            </a:r>
            <a:r>
              <a:rPr kumimoji="0" sz="1600" b="0" i="0" u="none" strike="noStrike" kern="1200" cap="none" spc="-5" normalizeH="0" baseline="0" noProof="0" dirty="0">
                <a:ln>
                  <a:noFill/>
                </a:ln>
                <a:solidFill>
                  <a:prstClr val="black"/>
                </a:solidFill>
                <a:effectLst/>
                <a:uLnTx/>
                <a:uFillTx/>
                <a:latin typeface="Calibri"/>
                <a:ea typeface="+mn-ea"/>
                <a:cs typeface="Calibri"/>
              </a:rPr>
              <a:t>leukemia using immunotherapy </a:t>
            </a:r>
            <a:r>
              <a:rPr kumimoji="0" sz="1600" b="0" i="0" u="none" strike="noStrike" kern="1200" cap="none" spc="-10" normalizeH="0" baseline="0" noProof="0" dirty="0">
                <a:ln>
                  <a:noFill/>
                </a:ln>
                <a:solidFill>
                  <a:prstClr val="black"/>
                </a:solidFill>
                <a:effectLst/>
                <a:uLnTx/>
                <a:uFillTx/>
                <a:latin typeface="Calibri"/>
                <a:ea typeface="+mn-ea"/>
                <a:cs typeface="Calibri"/>
              </a:rPr>
              <a:t>(T-  </a:t>
            </a:r>
            <a:r>
              <a:rPr kumimoji="0" sz="1600" b="0" i="0" u="none" strike="noStrike" kern="1200" cap="none" spc="-5" normalizeH="0" baseline="0" noProof="0" dirty="0">
                <a:ln>
                  <a:noFill/>
                </a:ln>
                <a:solidFill>
                  <a:prstClr val="black"/>
                </a:solidFill>
                <a:effectLst/>
                <a:uLnTx/>
                <a:uFillTx/>
                <a:latin typeface="Calibri"/>
                <a:ea typeface="+mn-ea"/>
                <a:cs typeface="Calibri"/>
              </a:rPr>
              <a:t>cells targeting CD19)</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31800" marR="0" lvl="0" indent="-342900" algn="l" defTabSz="914400" rtl="0" eaLnBrk="1" fontAlgn="auto" latinLnBrk="0" hangingPunct="1">
              <a:lnSpc>
                <a:spcPct val="100000"/>
              </a:lnSpc>
              <a:spcBef>
                <a:spcPts val="320"/>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2014: </a:t>
            </a:r>
            <a:r>
              <a:rPr kumimoji="0" sz="1600" b="0" i="0" u="none" strike="noStrike" kern="1200" cap="none" spc="-5" normalizeH="0" baseline="0" noProof="0" dirty="0">
                <a:ln>
                  <a:noFill/>
                </a:ln>
                <a:solidFill>
                  <a:prstClr val="black"/>
                </a:solidFill>
                <a:effectLst/>
                <a:uLnTx/>
                <a:uFillTx/>
                <a:latin typeface="Calibri"/>
                <a:ea typeface="+mn-ea"/>
                <a:cs typeface="Calibri"/>
              </a:rPr>
              <a:t>Keytruda approved, PD-1</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immunotherapy</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31800" marR="0" lvl="0" indent="-342900" algn="l" defTabSz="914400" rtl="0" eaLnBrk="1" fontAlgn="auto" latinLnBrk="0" hangingPunct="1">
              <a:lnSpc>
                <a:spcPct val="100000"/>
              </a:lnSpc>
              <a:spcBef>
                <a:spcPts val="409"/>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2017: </a:t>
            </a:r>
            <a:r>
              <a:rPr kumimoji="0" sz="1600" b="0" i="0" u="none" strike="noStrike" kern="1200" cap="none" spc="-5" normalizeH="0" baseline="0" noProof="0" dirty="0">
                <a:ln>
                  <a:noFill/>
                </a:ln>
                <a:solidFill>
                  <a:prstClr val="black"/>
                </a:solidFill>
                <a:effectLst/>
                <a:uLnTx/>
                <a:uFillTx/>
                <a:latin typeface="Calibri"/>
                <a:ea typeface="+mn-ea"/>
                <a:cs typeface="Calibri"/>
              </a:rPr>
              <a:t>Luxturna gene therapy approved </a:t>
            </a:r>
            <a:r>
              <a:rPr kumimoji="0" sz="1600" b="0" i="0" u="none" strike="noStrike" kern="1200" cap="none" spc="0" normalizeH="0" baseline="0" noProof="0" dirty="0">
                <a:ln>
                  <a:noFill/>
                </a:ln>
                <a:solidFill>
                  <a:prstClr val="black"/>
                </a:solidFill>
                <a:effectLst/>
                <a:uLnTx/>
                <a:uFillTx/>
                <a:latin typeface="Calibri"/>
                <a:ea typeface="+mn-ea"/>
                <a:cs typeface="Calibri"/>
              </a:rPr>
              <a:t>for </a:t>
            </a:r>
            <a:r>
              <a:rPr kumimoji="0" sz="1600" b="0" i="0" u="none" strike="noStrike" kern="1200" cap="none" spc="-5" normalizeH="0" baseline="0" noProof="0" dirty="0">
                <a:ln>
                  <a:noFill/>
                </a:ln>
                <a:solidFill>
                  <a:prstClr val="black"/>
                </a:solidFill>
                <a:effectLst/>
                <a:uLnTx/>
                <a:uFillTx/>
                <a:latin typeface="Calibri"/>
                <a:ea typeface="+mn-ea"/>
                <a:cs typeface="Calibri"/>
              </a:rPr>
              <a:t>treating Leber’s congenital</a:t>
            </a:r>
            <a:r>
              <a:rPr kumimoji="0" sz="1600" b="0" i="0" u="none" strike="noStrike" kern="1200" cap="none" spc="6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amaurosis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7"/>
          <p:cNvSpPr/>
          <p:nvPr/>
        </p:nvSpPr>
        <p:spPr>
          <a:xfrm>
            <a:off x="7425270" y="1524003"/>
            <a:ext cx="1532470" cy="104986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452321" y="1554105"/>
            <a:ext cx="1422984" cy="93646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7425270" y="2633137"/>
            <a:ext cx="1532470" cy="138852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7452321" y="2661767"/>
            <a:ext cx="1422984" cy="127743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itle 14">
            <a:extLst>
              <a:ext uri="{FF2B5EF4-FFF2-40B4-BE49-F238E27FC236}">
                <a16:creationId xmlns:a16="http://schemas.microsoft.com/office/drawing/2014/main" id="{EEA9BD14-9149-3D47-B762-E4EB023E1981}"/>
              </a:ext>
            </a:extLst>
          </p:cNvPr>
          <p:cNvSpPr>
            <a:spLocks noGrp="1"/>
          </p:cNvSpPr>
          <p:nvPr>
            <p:ph type="title"/>
          </p:nvPr>
        </p:nvSpPr>
        <p:spPr>
          <a:xfrm>
            <a:off x="383559" y="105854"/>
            <a:ext cx="7747000" cy="61555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kern="1200" spc="-5" dirty="0">
                <a:solidFill>
                  <a:prstClr val="black"/>
                </a:solidFill>
              </a:rPr>
              <a:t>Breakthroughs </a:t>
            </a:r>
            <a:r>
              <a:rPr lang="en-US" kern="1200" dirty="0">
                <a:solidFill>
                  <a:prstClr val="black"/>
                </a:solidFill>
              </a:rPr>
              <a:t>In</a:t>
            </a:r>
            <a:r>
              <a:rPr lang="en-US" kern="1200" spc="5" dirty="0">
                <a:solidFill>
                  <a:prstClr val="black"/>
                </a:solidFill>
              </a:rPr>
              <a:t> </a:t>
            </a:r>
            <a:r>
              <a:rPr lang="en-US" kern="1200" spc="-5" dirty="0">
                <a:solidFill>
                  <a:prstClr val="black"/>
                </a:solidFill>
              </a:rPr>
              <a:t>Biomedicine</a:t>
            </a:r>
            <a:endParaRPr lang="en-US" b="0" kern="1200" dirty="0">
              <a:solidFill>
                <a:prstClr val="black"/>
              </a:solidFill>
            </a:endParaRPr>
          </a:p>
        </p:txBody>
      </p:sp>
    </p:spTree>
    <p:extLst>
      <p:ext uri="{BB962C8B-B14F-4D97-AF65-F5344CB8AC3E}">
        <p14:creationId xmlns:p14="http://schemas.microsoft.com/office/powerpoint/2010/main" val="104725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90064" y="1158036"/>
            <a:ext cx="7181850" cy="3049425"/>
          </a:xfrm>
          <a:prstGeom prst="rect">
            <a:avLst/>
          </a:prstGeom>
        </p:spPr>
        <p:txBody>
          <a:bodyPr vert="horz" wrap="square" lIns="0" tIns="10795" rIns="0" bIns="0" rtlCol="0">
            <a:spAutoFit/>
          </a:bodyPr>
          <a:lstStyle/>
          <a:p>
            <a:pPr marL="431800" marR="93980" lvl="0" indent="-342900" algn="l" defTabSz="914400" rtl="0" eaLnBrk="1" fontAlgn="auto" latinLnBrk="0" hangingPunct="1">
              <a:lnSpc>
                <a:spcPct val="100699"/>
              </a:lnSpc>
              <a:spcBef>
                <a:spcPts val="85"/>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2001: </a:t>
            </a:r>
            <a:r>
              <a:rPr kumimoji="0" sz="1600" b="0" i="0" u="none" strike="noStrike" kern="1200" cap="none" spc="-5" normalizeH="0" baseline="0" noProof="0" dirty="0">
                <a:ln>
                  <a:noFill/>
                </a:ln>
                <a:solidFill>
                  <a:prstClr val="black"/>
                </a:solidFill>
                <a:effectLst/>
                <a:uLnTx/>
                <a:uFillTx/>
                <a:latin typeface="Calibri"/>
                <a:ea typeface="+mn-ea"/>
                <a:cs typeface="Calibri"/>
              </a:rPr>
              <a:t>Gleevec, first </a:t>
            </a:r>
            <a:r>
              <a:rPr kumimoji="0" sz="1600" b="0" i="0" u="none" strike="noStrike" kern="1200" cap="none" spc="0" normalizeH="0" baseline="0" noProof="0" dirty="0">
                <a:ln>
                  <a:noFill/>
                </a:ln>
                <a:solidFill>
                  <a:prstClr val="black"/>
                </a:solidFill>
                <a:effectLst/>
                <a:uLnTx/>
                <a:uFillTx/>
                <a:latin typeface="Calibri"/>
                <a:ea typeface="+mn-ea"/>
                <a:cs typeface="Calibri"/>
              </a:rPr>
              <a:t>of a </a:t>
            </a:r>
            <a:r>
              <a:rPr kumimoji="0" sz="1600" b="0" i="0" u="none" strike="noStrike" kern="1200" cap="none" spc="-5" normalizeH="0" baseline="0" noProof="0" dirty="0">
                <a:ln>
                  <a:noFill/>
                </a:ln>
                <a:solidFill>
                  <a:prstClr val="black"/>
                </a:solidFill>
                <a:effectLst/>
                <a:uLnTx/>
                <a:uFillTx/>
                <a:latin typeface="Calibri"/>
                <a:ea typeface="+mn-ea"/>
                <a:cs typeface="Calibri"/>
              </a:rPr>
              <a:t>new class </a:t>
            </a:r>
            <a:r>
              <a:rPr kumimoji="0" sz="1600" b="0" i="0" u="none" strike="noStrike" kern="1200" cap="none" spc="0" normalizeH="0" baseline="0" noProof="0" dirty="0">
                <a:ln>
                  <a:noFill/>
                </a:ln>
                <a:solidFill>
                  <a:prstClr val="black"/>
                </a:solidFill>
                <a:effectLst/>
                <a:uLnTx/>
                <a:uFillTx/>
                <a:latin typeface="Calibri"/>
                <a:ea typeface="+mn-ea"/>
                <a:cs typeface="Calibri"/>
              </a:rPr>
              <a:t>of </a:t>
            </a:r>
            <a:r>
              <a:rPr kumimoji="0" sz="1600" b="0" i="0" u="none" strike="noStrike" kern="1200" cap="none" spc="-5" normalizeH="0" baseline="0" noProof="0" dirty="0">
                <a:ln>
                  <a:noFill/>
                </a:ln>
                <a:solidFill>
                  <a:prstClr val="black"/>
                </a:solidFill>
                <a:effectLst/>
                <a:uLnTx/>
                <a:uFillTx/>
                <a:latin typeface="Calibri"/>
                <a:ea typeface="+mn-ea"/>
                <a:cs typeface="Calibri"/>
              </a:rPr>
              <a:t>drugs based </a:t>
            </a:r>
            <a:r>
              <a:rPr kumimoji="0" sz="1600" b="0" i="0" u="none" strike="noStrike" kern="1200" cap="none" spc="0" normalizeH="0" baseline="0" noProof="0" dirty="0">
                <a:ln>
                  <a:noFill/>
                </a:ln>
                <a:solidFill>
                  <a:prstClr val="black"/>
                </a:solidFill>
                <a:effectLst/>
                <a:uLnTx/>
                <a:uFillTx/>
                <a:latin typeface="Calibri"/>
                <a:ea typeface="+mn-ea"/>
                <a:cs typeface="Calibri"/>
              </a:rPr>
              <a:t>on </a:t>
            </a:r>
            <a:r>
              <a:rPr kumimoji="0" sz="1600" b="0" i="0" u="none" strike="noStrike" kern="1200" cap="none" spc="-5" normalizeH="0" baseline="0" noProof="0" dirty="0">
                <a:ln>
                  <a:noFill/>
                </a:ln>
                <a:solidFill>
                  <a:prstClr val="black"/>
                </a:solidFill>
                <a:effectLst/>
                <a:uLnTx/>
                <a:uFillTx/>
                <a:latin typeface="Calibri"/>
                <a:ea typeface="+mn-ea"/>
                <a:cs typeface="Calibri"/>
              </a:rPr>
              <a:t>molecular biology (tyrosine  kinase inhibitor),</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C</a:t>
            </a:r>
            <a:r>
              <a:rPr kumimoji="0" sz="1575" b="0" i="0" u="none" strike="noStrike" kern="1200" cap="none" spc="0" normalizeH="0" baseline="-18518" noProof="0" dirty="0">
                <a:ln>
                  <a:noFill/>
                </a:ln>
                <a:solidFill>
                  <a:prstClr val="black"/>
                </a:solidFill>
                <a:effectLst/>
                <a:uLnTx/>
                <a:uFillTx/>
                <a:latin typeface="Calibri"/>
                <a:ea typeface="+mn-ea"/>
                <a:cs typeface="Calibri"/>
              </a:rPr>
              <a:t>29</a:t>
            </a:r>
            <a:r>
              <a:rPr kumimoji="0" sz="1600" b="0" i="0" u="none" strike="noStrike" kern="1200" cap="none" spc="0" normalizeH="0" baseline="0" noProof="0" dirty="0">
                <a:ln>
                  <a:noFill/>
                </a:ln>
                <a:solidFill>
                  <a:prstClr val="black"/>
                </a:solidFill>
                <a:effectLst/>
                <a:uLnTx/>
                <a:uFillTx/>
                <a:latin typeface="Calibri"/>
                <a:ea typeface="+mn-ea"/>
                <a:cs typeface="Calibri"/>
              </a:rPr>
              <a:t>H</a:t>
            </a:r>
            <a:r>
              <a:rPr kumimoji="0" sz="1575" b="0" i="0" u="none" strike="noStrike" kern="1200" cap="none" spc="0" normalizeH="0" baseline="-18518" noProof="0" dirty="0">
                <a:ln>
                  <a:noFill/>
                </a:ln>
                <a:solidFill>
                  <a:prstClr val="black"/>
                </a:solidFill>
                <a:effectLst/>
                <a:uLnTx/>
                <a:uFillTx/>
                <a:latin typeface="Calibri"/>
                <a:ea typeface="+mn-ea"/>
                <a:cs typeface="Calibri"/>
              </a:rPr>
              <a:t>31</a:t>
            </a:r>
            <a:r>
              <a:rPr kumimoji="0" sz="1600" b="0" i="0" u="none" strike="noStrike" kern="1200" cap="none" spc="0" normalizeH="0" baseline="0" noProof="0" dirty="0">
                <a:ln>
                  <a:noFill/>
                </a:ln>
                <a:solidFill>
                  <a:prstClr val="black"/>
                </a:solidFill>
                <a:effectLst/>
                <a:uLnTx/>
                <a:uFillTx/>
                <a:latin typeface="Calibri"/>
                <a:ea typeface="+mn-ea"/>
                <a:cs typeface="Calibri"/>
              </a:rPr>
              <a:t>N</a:t>
            </a:r>
            <a:r>
              <a:rPr kumimoji="0" sz="1575" b="0" i="0" u="none" strike="noStrike" kern="1200" cap="none" spc="0" normalizeH="0" baseline="-18518" noProof="0" dirty="0">
                <a:ln>
                  <a:noFill/>
                </a:ln>
                <a:solidFill>
                  <a:prstClr val="black"/>
                </a:solidFill>
                <a:effectLst/>
                <a:uLnTx/>
                <a:uFillTx/>
                <a:latin typeface="Calibri"/>
                <a:ea typeface="+mn-ea"/>
                <a:cs typeface="Calibri"/>
              </a:rPr>
              <a:t>7</a:t>
            </a:r>
            <a:r>
              <a:rPr kumimoji="0" sz="1600" b="0" i="0" u="none" strike="noStrike" kern="1200" cap="none" spc="0" normalizeH="0" baseline="0" noProof="0" dirty="0">
                <a:ln>
                  <a:noFill/>
                </a:ln>
                <a:solidFill>
                  <a:prstClr val="black"/>
                </a:solidFill>
                <a:effectLst/>
                <a:uLnTx/>
                <a:uFillTx/>
                <a:latin typeface="Calibri"/>
                <a:ea typeface="+mn-ea"/>
                <a:cs typeface="Calibri"/>
              </a:rPr>
              <a:t>O</a:t>
            </a:r>
          </a:p>
          <a:p>
            <a:pPr marL="431800" marR="0" lvl="0" indent="-342900" algn="l" defTabSz="914400" rtl="0" eaLnBrk="1" fontAlgn="auto" latinLnBrk="0" hangingPunct="1">
              <a:lnSpc>
                <a:spcPct val="100000"/>
              </a:lnSpc>
              <a:spcBef>
                <a:spcPts val="380"/>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2004: </a:t>
            </a:r>
            <a:r>
              <a:rPr kumimoji="0" sz="1600" b="0" i="0" u="none" strike="noStrike" kern="1200" cap="none" spc="-5" normalizeH="0" baseline="0" noProof="0" dirty="0">
                <a:ln>
                  <a:noFill/>
                </a:ln>
                <a:solidFill>
                  <a:prstClr val="black"/>
                </a:solidFill>
                <a:effectLst/>
                <a:uLnTx/>
                <a:uFillTx/>
                <a:latin typeface="Calibri"/>
                <a:ea typeface="+mn-ea"/>
                <a:cs typeface="Calibri"/>
              </a:rPr>
              <a:t>Avastin, angiogenesis inhibitor </a:t>
            </a:r>
            <a:r>
              <a:rPr kumimoji="0" sz="1600" b="0" i="0" u="none" strike="noStrike" kern="1200" cap="none" spc="0" normalizeH="0" baseline="0" noProof="0" dirty="0">
                <a:ln>
                  <a:noFill/>
                </a:ln>
                <a:solidFill>
                  <a:prstClr val="black"/>
                </a:solidFill>
                <a:effectLst/>
                <a:uLnTx/>
                <a:uFillTx/>
                <a:latin typeface="Calibri"/>
                <a:ea typeface="+mn-ea"/>
                <a:cs typeface="Calibri"/>
              </a:rPr>
              <a:t>(VEGF),</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C</a:t>
            </a:r>
            <a:r>
              <a:rPr kumimoji="0" sz="1575" b="0" i="0" u="none" strike="noStrike" kern="1200" cap="none" spc="0" normalizeH="0" baseline="-18518" noProof="0" dirty="0">
                <a:ln>
                  <a:noFill/>
                </a:ln>
                <a:solidFill>
                  <a:prstClr val="black"/>
                </a:solidFill>
                <a:effectLst/>
                <a:uLnTx/>
                <a:uFillTx/>
                <a:latin typeface="Calibri"/>
                <a:ea typeface="+mn-ea"/>
                <a:cs typeface="Calibri"/>
              </a:rPr>
              <a:t>6638</a:t>
            </a:r>
            <a:r>
              <a:rPr kumimoji="0" sz="1600" b="0" i="0" u="none" strike="noStrike" kern="1200" cap="none" spc="0" normalizeH="0" baseline="0" noProof="0" dirty="0">
                <a:ln>
                  <a:noFill/>
                </a:ln>
                <a:solidFill>
                  <a:prstClr val="black"/>
                </a:solidFill>
                <a:effectLst/>
                <a:uLnTx/>
                <a:uFillTx/>
                <a:latin typeface="Calibri"/>
                <a:ea typeface="+mn-ea"/>
                <a:cs typeface="Calibri"/>
              </a:rPr>
              <a:t>H</a:t>
            </a:r>
            <a:r>
              <a:rPr kumimoji="0" sz="1575" b="0" i="0" u="none" strike="noStrike" kern="1200" cap="none" spc="0" normalizeH="0" baseline="-18518" noProof="0" dirty="0">
                <a:ln>
                  <a:noFill/>
                </a:ln>
                <a:solidFill>
                  <a:prstClr val="black"/>
                </a:solidFill>
                <a:effectLst/>
                <a:uLnTx/>
                <a:uFillTx/>
                <a:latin typeface="Calibri"/>
                <a:ea typeface="+mn-ea"/>
                <a:cs typeface="Calibri"/>
              </a:rPr>
              <a:t>10160</a:t>
            </a:r>
            <a:r>
              <a:rPr kumimoji="0" sz="1600" b="0" i="0" u="none" strike="noStrike" kern="1200" cap="none" spc="0" normalizeH="0" baseline="0" noProof="0" dirty="0">
                <a:ln>
                  <a:noFill/>
                </a:ln>
                <a:solidFill>
                  <a:prstClr val="black"/>
                </a:solidFill>
                <a:effectLst/>
                <a:uLnTx/>
                <a:uFillTx/>
                <a:latin typeface="Calibri"/>
                <a:ea typeface="+mn-ea"/>
                <a:cs typeface="Calibri"/>
              </a:rPr>
              <a:t>N</a:t>
            </a:r>
            <a:r>
              <a:rPr kumimoji="0" sz="1575" b="0" i="0" u="none" strike="noStrike" kern="1200" cap="none" spc="0" normalizeH="0" baseline="-18518" noProof="0" dirty="0">
                <a:ln>
                  <a:noFill/>
                </a:ln>
                <a:solidFill>
                  <a:prstClr val="black"/>
                </a:solidFill>
                <a:effectLst/>
                <a:uLnTx/>
                <a:uFillTx/>
                <a:latin typeface="Calibri"/>
                <a:ea typeface="+mn-ea"/>
                <a:cs typeface="Calibri"/>
              </a:rPr>
              <a:t>1720</a:t>
            </a:r>
            <a:r>
              <a:rPr kumimoji="0" sz="1600" b="0" i="0" u="none" strike="noStrike" kern="1200" cap="none" spc="0" normalizeH="0" baseline="0" noProof="0" dirty="0">
                <a:ln>
                  <a:noFill/>
                </a:ln>
                <a:solidFill>
                  <a:prstClr val="black"/>
                </a:solidFill>
                <a:effectLst/>
                <a:uLnTx/>
                <a:uFillTx/>
                <a:latin typeface="Calibri"/>
                <a:ea typeface="+mn-ea"/>
                <a:cs typeface="Calibri"/>
              </a:rPr>
              <a:t>O</a:t>
            </a:r>
            <a:r>
              <a:rPr kumimoji="0" sz="1575" b="0" i="0" u="none" strike="noStrike" kern="1200" cap="none" spc="0" normalizeH="0" baseline="-18518" noProof="0" dirty="0">
                <a:ln>
                  <a:noFill/>
                </a:ln>
                <a:solidFill>
                  <a:prstClr val="black"/>
                </a:solidFill>
                <a:effectLst/>
                <a:uLnTx/>
                <a:uFillTx/>
                <a:latin typeface="Calibri"/>
                <a:ea typeface="+mn-ea"/>
                <a:cs typeface="Calibri"/>
              </a:rPr>
              <a:t>2108</a:t>
            </a:r>
            <a:r>
              <a:rPr kumimoji="0" sz="1600" b="0" i="0" u="none" strike="noStrike" kern="1200" cap="none" spc="0" normalizeH="0" baseline="0" noProof="0" dirty="0">
                <a:ln>
                  <a:noFill/>
                </a:ln>
                <a:solidFill>
                  <a:prstClr val="black"/>
                </a:solidFill>
                <a:effectLst/>
                <a:uLnTx/>
                <a:uFillTx/>
                <a:latin typeface="Calibri"/>
                <a:ea typeface="+mn-ea"/>
                <a:cs typeface="Calibri"/>
              </a:rPr>
              <a:t>S</a:t>
            </a:r>
            <a:r>
              <a:rPr kumimoji="0" sz="1575" b="0" i="0" u="none" strike="noStrike" kern="1200" cap="none" spc="0" normalizeH="0" baseline="-18518" noProof="0" dirty="0">
                <a:ln>
                  <a:noFill/>
                </a:ln>
                <a:solidFill>
                  <a:prstClr val="black"/>
                </a:solidFill>
                <a:effectLst/>
                <a:uLnTx/>
                <a:uFillTx/>
                <a:latin typeface="Calibri"/>
                <a:ea typeface="+mn-ea"/>
                <a:cs typeface="Calibri"/>
              </a:rPr>
              <a:t>44</a:t>
            </a:r>
          </a:p>
          <a:p>
            <a:pPr marL="431800" marR="0" lvl="0" indent="-342900" algn="l" defTabSz="914400" rtl="0" eaLnBrk="1" fontAlgn="auto" latinLnBrk="0" hangingPunct="1">
              <a:lnSpc>
                <a:spcPct val="100000"/>
              </a:lnSpc>
              <a:spcBef>
                <a:spcPts val="380"/>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2006: </a:t>
            </a:r>
            <a:r>
              <a:rPr kumimoji="0" sz="1600" b="0" i="0" u="none" strike="noStrike" kern="1200" cap="none" spc="-5" normalizeH="0" baseline="0" noProof="0" dirty="0">
                <a:ln>
                  <a:noFill/>
                </a:ln>
                <a:solidFill>
                  <a:prstClr val="black"/>
                </a:solidFill>
                <a:effectLst/>
                <a:uLnTx/>
                <a:uFillTx/>
                <a:latin typeface="Calibri"/>
                <a:ea typeface="+mn-ea"/>
                <a:cs typeface="Calibri"/>
              </a:rPr>
              <a:t>Sutent, approved </a:t>
            </a:r>
            <a:r>
              <a:rPr kumimoji="0" sz="1600" b="0" i="0" u="none" strike="noStrike" kern="1200" cap="none" spc="0" normalizeH="0" baseline="0" noProof="0" dirty="0">
                <a:ln>
                  <a:noFill/>
                </a:ln>
                <a:solidFill>
                  <a:prstClr val="black"/>
                </a:solidFill>
                <a:effectLst/>
                <a:uLnTx/>
                <a:uFillTx/>
                <a:latin typeface="Calibri"/>
                <a:ea typeface="+mn-ea"/>
                <a:cs typeface="Calibri"/>
              </a:rPr>
              <a:t>for RCC </a:t>
            </a:r>
            <a:r>
              <a:rPr kumimoji="0" sz="1600" b="0" i="0" u="none" strike="noStrike" kern="1200" cap="none" spc="-5" normalizeH="0" baseline="0" noProof="0" dirty="0">
                <a:ln>
                  <a:noFill/>
                </a:ln>
                <a:solidFill>
                  <a:prstClr val="black"/>
                </a:solidFill>
                <a:effectLst/>
                <a:uLnTx/>
                <a:uFillTx/>
                <a:latin typeface="Calibri"/>
                <a:ea typeface="+mn-ea"/>
                <a:cs typeface="Calibri"/>
              </a:rPr>
              <a:t>and GIST simultaneously,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C</a:t>
            </a:r>
            <a:r>
              <a:rPr kumimoji="0" sz="1575" b="0" i="0" u="none" strike="noStrike" kern="1200" cap="none" spc="0" normalizeH="0" baseline="-18518" noProof="0" dirty="0">
                <a:ln>
                  <a:noFill/>
                </a:ln>
                <a:solidFill>
                  <a:prstClr val="black"/>
                </a:solidFill>
                <a:effectLst/>
                <a:uLnTx/>
                <a:uFillTx/>
                <a:latin typeface="Calibri"/>
                <a:ea typeface="+mn-ea"/>
                <a:cs typeface="Calibri"/>
              </a:rPr>
              <a:t>22</a:t>
            </a:r>
            <a:r>
              <a:rPr kumimoji="0" sz="1600" b="0" i="0" u="none" strike="noStrike" kern="1200" cap="none" spc="0" normalizeH="0" baseline="0" noProof="0" dirty="0">
                <a:ln>
                  <a:noFill/>
                </a:ln>
                <a:solidFill>
                  <a:prstClr val="black"/>
                </a:solidFill>
                <a:effectLst/>
                <a:uLnTx/>
                <a:uFillTx/>
                <a:latin typeface="Calibri"/>
                <a:ea typeface="+mn-ea"/>
                <a:cs typeface="Calibri"/>
              </a:rPr>
              <a:t>H</a:t>
            </a:r>
            <a:r>
              <a:rPr kumimoji="0" sz="1575" b="0" i="0" u="none" strike="noStrike" kern="1200" cap="none" spc="0" normalizeH="0" baseline="-18518" noProof="0" dirty="0">
                <a:ln>
                  <a:noFill/>
                </a:ln>
                <a:solidFill>
                  <a:prstClr val="black"/>
                </a:solidFill>
                <a:effectLst/>
                <a:uLnTx/>
                <a:uFillTx/>
                <a:latin typeface="Calibri"/>
                <a:ea typeface="+mn-ea"/>
                <a:cs typeface="Calibri"/>
              </a:rPr>
              <a:t>27</a:t>
            </a:r>
            <a:r>
              <a:rPr kumimoji="0" sz="1600" b="0" i="0" u="none" strike="noStrike" kern="1200" cap="none" spc="0" normalizeH="0" baseline="0" noProof="0" dirty="0">
                <a:ln>
                  <a:noFill/>
                </a:ln>
                <a:solidFill>
                  <a:prstClr val="black"/>
                </a:solidFill>
                <a:effectLst/>
                <a:uLnTx/>
                <a:uFillTx/>
                <a:latin typeface="Calibri"/>
                <a:ea typeface="+mn-ea"/>
                <a:cs typeface="Calibri"/>
              </a:rPr>
              <a:t>FN</a:t>
            </a:r>
            <a:r>
              <a:rPr kumimoji="0" sz="1575" b="0" i="0" u="none" strike="noStrike" kern="1200" cap="none" spc="0" normalizeH="0" baseline="-18518" noProof="0" dirty="0">
                <a:ln>
                  <a:noFill/>
                </a:ln>
                <a:solidFill>
                  <a:prstClr val="black"/>
                </a:solidFill>
                <a:effectLst/>
                <a:uLnTx/>
                <a:uFillTx/>
                <a:latin typeface="Calibri"/>
                <a:ea typeface="+mn-ea"/>
                <a:cs typeface="Calibri"/>
              </a:rPr>
              <a:t>4</a:t>
            </a:r>
            <a:r>
              <a:rPr kumimoji="0" sz="1600" b="0" i="0" u="none" strike="noStrike" kern="1200" cap="none" spc="0" normalizeH="0" baseline="0" noProof="0" dirty="0">
                <a:ln>
                  <a:noFill/>
                </a:ln>
                <a:solidFill>
                  <a:prstClr val="black"/>
                </a:solidFill>
                <a:effectLst/>
                <a:uLnTx/>
                <a:uFillTx/>
                <a:latin typeface="Calibri"/>
                <a:ea typeface="+mn-ea"/>
                <a:cs typeface="Calibri"/>
              </a:rPr>
              <a:t>O</a:t>
            </a:r>
            <a:r>
              <a:rPr kumimoji="0" sz="1575" b="0" i="0" u="none" strike="noStrike" kern="1200" cap="none" spc="0" normalizeH="0" baseline="-18518" noProof="0" dirty="0">
                <a:ln>
                  <a:noFill/>
                </a:ln>
                <a:solidFill>
                  <a:prstClr val="black"/>
                </a:solidFill>
                <a:effectLst/>
                <a:uLnTx/>
                <a:uFillTx/>
                <a:latin typeface="Calibri"/>
                <a:ea typeface="+mn-ea"/>
                <a:cs typeface="Calibri"/>
              </a:rPr>
              <a:t>2</a:t>
            </a:r>
          </a:p>
          <a:p>
            <a:pPr marL="431800" marR="118745" lvl="0" indent="-342900" algn="l" defTabSz="914400" rtl="0" eaLnBrk="1" fontAlgn="auto" latinLnBrk="0" hangingPunct="1">
              <a:lnSpc>
                <a:spcPct val="100699"/>
              </a:lnSpc>
              <a:spcBef>
                <a:spcPts val="365"/>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2008: </a:t>
            </a:r>
            <a:r>
              <a:rPr kumimoji="0" sz="1600" b="0" i="0" u="none" strike="noStrike" kern="1200" cap="none" spc="-5" normalizeH="0" baseline="0" noProof="0" dirty="0">
                <a:ln>
                  <a:noFill/>
                </a:ln>
                <a:solidFill>
                  <a:prstClr val="black"/>
                </a:solidFill>
                <a:effectLst/>
                <a:uLnTx/>
                <a:uFillTx/>
                <a:latin typeface="Calibri"/>
                <a:ea typeface="+mn-ea"/>
                <a:cs typeface="Calibri"/>
              </a:rPr>
              <a:t>First cancer genome (leukemia) sequenced by Wash U. Genome Institute,  Nature </a:t>
            </a:r>
            <a:r>
              <a:rPr kumimoji="0" sz="1600" b="0" i="0" u="none" strike="noStrike" kern="1200" cap="none" spc="0" normalizeH="0" baseline="0" noProof="0" dirty="0">
                <a:ln>
                  <a:noFill/>
                </a:ln>
                <a:solidFill>
                  <a:prstClr val="black"/>
                </a:solidFill>
                <a:effectLst/>
                <a:uLnTx/>
                <a:uFillTx/>
                <a:latin typeface="Calibri"/>
                <a:ea typeface="+mn-ea"/>
                <a:cs typeface="Calibri"/>
              </a:rPr>
              <a:t>456</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(2008):66-72.</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31800" marR="127635" lvl="0" indent="-342900" algn="l" defTabSz="914400" rtl="0" eaLnBrk="1" fontAlgn="auto" latinLnBrk="0" hangingPunct="1">
              <a:lnSpc>
                <a:spcPct val="100699"/>
              </a:lnSpc>
              <a:spcBef>
                <a:spcPts val="370"/>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2012: Dr. </a:t>
            </a:r>
            <a:r>
              <a:rPr kumimoji="0" sz="1600" b="0" i="0" u="none" strike="noStrike" kern="1200" cap="none" spc="-5" normalizeH="0" baseline="0" noProof="0" dirty="0">
                <a:ln>
                  <a:noFill/>
                </a:ln>
                <a:solidFill>
                  <a:prstClr val="black"/>
                </a:solidFill>
                <a:effectLst/>
                <a:uLnTx/>
                <a:uFillTx/>
                <a:latin typeface="Calibri"/>
                <a:ea typeface="+mn-ea"/>
                <a:cs typeface="Calibri"/>
              </a:rPr>
              <a:t>Lukas Wartman, Wash U. “cured” </a:t>
            </a:r>
            <a:r>
              <a:rPr kumimoji="0" sz="1600" b="0" i="0" u="none" strike="noStrike" kern="1200" cap="none" spc="0" normalizeH="0" baseline="0" noProof="0" dirty="0">
                <a:ln>
                  <a:noFill/>
                </a:ln>
                <a:solidFill>
                  <a:prstClr val="black"/>
                </a:solidFill>
                <a:effectLst/>
                <a:uLnTx/>
                <a:uFillTx/>
                <a:latin typeface="Calibri"/>
                <a:ea typeface="+mn-ea"/>
                <a:cs typeface="Calibri"/>
              </a:rPr>
              <a:t>of </a:t>
            </a:r>
            <a:r>
              <a:rPr kumimoji="0" sz="1600" b="0" i="0" u="none" strike="noStrike" kern="1200" cap="none" spc="-5" normalizeH="0" baseline="0" noProof="0" dirty="0">
                <a:ln>
                  <a:noFill/>
                </a:ln>
                <a:solidFill>
                  <a:prstClr val="black"/>
                </a:solidFill>
                <a:effectLst/>
                <a:uLnTx/>
                <a:uFillTx/>
                <a:latin typeface="Calibri"/>
                <a:ea typeface="+mn-ea"/>
                <a:cs typeface="Calibri"/>
              </a:rPr>
              <a:t>acute lymphoblastic leukemia via  </a:t>
            </a:r>
            <a:r>
              <a:rPr kumimoji="0" sz="1600" b="0" i="0" u="none" strike="noStrike" kern="1200" cap="none" spc="0" normalizeH="0" baseline="0" noProof="0" dirty="0">
                <a:ln>
                  <a:noFill/>
                </a:ln>
                <a:solidFill>
                  <a:prstClr val="black"/>
                </a:solidFill>
                <a:effectLst/>
                <a:uLnTx/>
                <a:uFillTx/>
                <a:latin typeface="Calibri"/>
                <a:ea typeface="+mn-ea"/>
                <a:cs typeface="Calibri"/>
              </a:rPr>
              <a:t>RNA </a:t>
            </a:r>
            <a:r>
              <a:rPr kumimoji="0" sz="1600" b="0" i="0" u="none" strike="noStrike" kern="1200" cap="none" spc="-5" normalizeH="0" baseline="0" noProof="0" dirty="0">
                <a:ln>
                  <a:noFill/>
                </a:ln>
                <a:solidFill>
                  <a:prstClr val="black"/>
                </a:solidFill>
                <a:effectLst/>
                <a:uLnTx/>
                <a:uFillTx/>
                <a:latin typeface="Calibri"/>
                <a:ea typeface="+mn-ea"/>
                <a:cs typeface="Calibri"/>
              </a:rPr>
              <a:t>analysis and Sutent</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31800" marR="115570" lvl="0" indent="-342900" algn="l" defTabSz="914400" rtl="0" eaLnBrk="1" fontAlgn="auto" latinLnBrk="0" hangingPunct="1">
              <a:lnSpc>
                <a:spcPts val="1900"/>
              </a:lnSpc>
              <a:spcBef>
                <a:spcPts val="459"/>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2012: </a:t>
            </a:r>
            <a:r>
              <a:rPr kumimoji="0" sz="1600" b="0" i="0" u="none" strike="noStrike" kern="1200" cap="none" spc="-5" normalizeH="0" baseline="0" noProof="0" dirty="0">
                <a:ln>
                  <a:noFill/>
                </a:ln>
                <a:solidFill>
                  <a:prstClr val="black"/>
                </a:solidFill>
                <a:effectLst/>
                <a:uLnTx/>
                <a:uFillTx/>
                <a:latin typeface="Calibri"/>
                <a:ea typeface="+mn-ea"/>
                <a:cs typeface="Calibri"/>
              </a:rPr>
              <a:t>David Aponte “cured” </a:t>
            </a:r>
            <a:r>
              <a:rPr kumimoji="0" sz="1600" b="0" i="0" u="none" strike="noStrike" kern="1200" cap="none" spc="0" normalizeH="0" baseline="0" noProof="0" dirty="0">
                <a:ln>
                  <a:noFill/>
                </a:ln>
                <a:solidFill>
                  <a:prstClr val="black"/>
                </a:solidFill>
                <a:effectLst/>
                <a:uLnTx/>
                <a:uFillTx/>
                <a:latin typeface="Calibri"/>
                <a:ea typeface="+mn-ea"/>
                <a:cs typeface="Calibri"/>
              </a:rPr>
              <a:t>of </a:t>
            </a:r>
            <a:r>
              <a:rPr kumimoji="0" sz="1600" b="0" i="0" u="none" strike="noStrike" kern="1200" cap="none" spc="-5" normalizeH="0" baseline="0" noProof="0" dirty="0">
                <a:ln>
                  <a:noFill/>
                </a:ln>
                <a:solidFill>
                  <a:prstClr val="black"/>
                </a:solidFill>
                <a:effectLst/>
                <a:uLnTx/>
                <a:uFillTx/>
                <a:latin typeface="Calibri"/>
                <a:ea typeface="+mn-ea"/>
                <a:cs typeface="Calibri"/>
              </a:rPr>
              <a:t>same type </a:t>
            </a:r>
            <a:r>
              <a:rPr kumimoji="0" sz="1600" b="0" i="0" u="none" strike="noStrike" kern="1200" cap="none" spc="0" normalizeH="0" baseline="0" noProof="0" dirty="0">
                <a:ln>
                  <a:noFill/>
                </a:ln>
                <a:solidFill>
                  <a:prstClr val="black"/>
                </a:solidFill>
                <a:effectLst/>
                <a:uLnTx/>
                <a:uFillTx/>
                <a:latin typeface="Calibri"/>
                <a:ea typeface="+mn-ea"/>
                <a:cs typeface="Calibri"/>
              </a:rPr>
              <a:t>of </a:t>
            </a:r>
            <a:r>
              <a:rPr kumimoji="0" sz="1600" b="0" i="0" u="none" strike="noStrike" kern="1200" cap="none" spc="-5" normalizeH="0" baseline="0" noProof="0" dirty="0">
                <a:ln>
                  <a:noFill/>
                </a:ln>
                <a:solidFill>
                  <a:prstClr val="black"/>
                </a:solidFill>
                <a:effectLst/>
                <a:uLnTx/>
                <a:uFillTx/>
                <a:latin typeface="Calibri"/>
                <a:ea typeface="+mn-ea"/>
                <a:cs typeface="Calibri"/>
              </a:rPr>
              <a:t>leukemia using immunotherapy </a:t>
            </a:r>
            <a:r>
              <a:rPr kumimoji="0" sz="1600" b="0" i="0" u="none" strike="noStrike" kern="1200" cap="none" spc="-10" normalizeH="0" baseline="0" noProof="0" dirty="0">
                <a:ln>
                  <a:noFill/>
                </a:ln>
                <a:solidFill>
                  <a:prstClr val="black"/>
                </a:solidFill>
                <a:effectLst/>
                <a:uLnTx/>
                <a:uFillTx/>
                <a:latin typeface="Calibri"/>
                <a:ea typeface="+mn-ea"/>
                <a:cs typeface="Calibri"/>
              </a:rPr>
              <a:t>(T-  </a:t>
            </a:r>
            <a:r>
              <a:rPr kumimoji="0" sz="1600" b="0" i="0" u="none" strike="noStrike" kern="1200" cap="none" spc="-5" normalizeH="0" baseline="0" noProof="0" dirty="0">
                <a:ln>
                  <a:noFill/>
                </a:ln>
                <a:solidFill>
                  <a:prstClr val="black"/>
                </a:solidFill>
                <a:effectLst/>
                <a:uLnTx/>
                <a:uFillTx/>
                <a:latin typeface="Calibri"/>
                <a:ea typeface="+mn-ea"/>
                <a:cs typeface="Calibri"/>
              </a:rPr>
              <a:t>cells targeting CD19)</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31800" marR="0" lvl="0" indent="-342900" algn="l" defTabSz="914400" rtl="0" eaLnBrk="1" fontAlgn="auto" latinLnBrk="0" hangingPunct="1">
              <a:lnSpc>
                <a:spcPct val="100000"/>
              </a:lnSpc>
              <a:spcBef>
                <a:spcPts val="409"/>
              </a:spcBef>
              <a:spcAft>
                <a:spcPts val="0"/>
              </a:spcAft>
              <a:buClrTx/>
              <a:buSzTx/>
              <a:buFont typeface="Wingdings"/>
              <a:buChar char=""/>
              <a:tabLst>
                <a:tab pos="431165" algn="l"/>
                <a:tab pos="431800" algn="l"/>
              </a:tabLst>
              <a:defRPr/>
            </a:pPr>
            <a:r>
              <a:rPr kumimoji="0" sz="1600" b="0" i="0" u="none" strike="noStrike" kern="1200" cap="none" spc="0" normalizeH="0" baseline="0" noProof="0" dirty="0">
                <a:ln>
                  <a:noFill/>
                </a:ln>
                <a:solidFill>
                  <a:prstClr val="black"/>
                </a:solidFill>
                <a:effectLst/>
                <a:uLnTx/>
                <a:uFillTx/>
                <a:latin typeface="Calibri"/>
                <a:ea typeface="+mn-ea"/>
                <a:cs typeface="Calibri"/>
              </a:rPr>
              <a:t>2017: </a:t>
            </a:r>
            <a:r>
              <a:rPr kumimoji="0" sz="1600" b="0" i="0" u="none" strike="noStrike" kern="1200" cap="none" spc="-5" normalizeH="0" baseline="0" noProof="0" dirty="0">
                <a:ln>
                  <a:noFill/>
                </a:ln>
                <a:solidFill>
                  <a:prstClr val="black"/>
                </a:solidFill>
                <a:effectLst/>
                <a:uLnTx/>
                <a:uFillTx/>
                <a:latin typeface="Calibri"/>
                <a:ea typeface="+mn-ea"/>
                <a:cs typeface="Calibri"/>
              </a:rPr>
              <a:t>Luxturna gene therapy approved </a:t>
            </a:r>
            <a:r>
              <a:rPr kumimoji="0" sz="1600" b="0" i="0" u="none" strike="noStrike" kern="1200" cap="none" spc="0" normalizeH="0" baseline="0" noProof="0" dirty="0">
                <a:ln>
                  <a:noFill/>
                </a:ln>
                <a:solidFill>
                  <a:prstClr val="black"/>
                </a:solidFill>
                <a:effectLst/>
                <a:uLnTx/>
                <a:uFillTx/>
                <a:latin typeface="Calibri"/>
                <a:ea typeface="+mn-ea"/>
                <a:cs typeface="Calibri"/>
              </a:rPr>
              <a:t>for </a:t>
            </a:r>
            <a:r>
              <a:rPr kumimoji="0" sz="1600" b="0" i="0" u="none" strike="noStrike" kern="1200" cap="none" spc="-5" normalizeH="0" baseline="0" noProof="0" dirty="0">
                <a:ln>
                  <a:noFill/>
                </a:ln>
                <a:solidFill>
                  <a:prstClr val="black"/>
                </a:solidFill>
                <a:effectLst/>
                <a:uLnTx/>
                <a:uFillTx/>
                <a:latin typeface="Calibri"/>
                <a:ea typeface="+mn-ea"/>
                <a:cs typeface="Calibri"/>
              </a:rPr>
              <a:t>treating Leber’s congenital</a:t>
            </a:r>
            <a:r>
              <a:rPr kumimoji="0" sz="1600" b="0" i="0" u="none" strike="noStrike" kern="1200" cap="none" spc="6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amaurosis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7"/>
          <p:cNvSpPr/>
          <p:nvPr/>
        </p:nvSpPr>
        <p:spPr>
          <a:xfrm>
            <a:off x="7425270" y="1524003"/>
            <a:ext cx="1532470" cy="104986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452321" y="1554105"/>
            <a:ext cx="1422984" cy="93646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7425270" y="2633137"/>
            <a:ext cx="1532470" cy="138852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7452321" y="2661767"/>
            <a:ext cx="1422984" cy="127743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itle 14">
            <a:extLst>
              <a:ext uri="{FF2B5EF4-FFF2-40B4-BE49-F238E27FC236}">
                <a16:creationId xmlns:a16="http://schemas.microsoft.com/office/drawing/2014/main" id="{EEA9BD14-9149-3D47-B762-E4EB023E1981}"/>
              </a:ext>
            </a:extLst>
          </p:cNvPr>
          <p:cNvSpPr>
            <a:spLocks noGrp="1"/>
          </p:cNvSpPr>
          <p:nvPr>
            <p:ph type="title"/>
          </p:nvPr>
        </p:nvSpPr>
        <p:spPr>
          <a:xfrm>
            <a:off x="383559" y="105854"/>
            <a:ext cx="7747000" cy="61555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kern="1200" spc="-5" dirty="0">
                <a:solidFill>
                  <a:prstClr val="black"/>
                </a:solidFill>
              </a:rPr>
              <a:t>Breakthroughs </a:t>
            </a:r>
            <a:r>
              <a:rPr lang="en-US" kern="1200" dirty="0">
                <a:solidFill>
                  <a:prstClr val="black"/>
                </a:solidFill>
              </a:rPr>
              <a:t>In</a:t>
            </a:r>
            <a:r>
              <a:rPr lang="en-US" kern="1200" spc="5" dirty="0">
                <a:solidFill>
                  <a:prstClr val="black"/>
                </a:solidFill>
              </a:rPr>
              <a:t> </a:t>
            </a:r>
            <a:r>
              <a:rPr lang="en-US" kern="1200" spc="-5" dirty="0">
                <a:solidFill>
                  <a:prstClr val="black"/>
                </a:solidFill>
              </a:rPr>
              <a:t>Biomedicine</a:t>
            </a:r>
            <a:endParaRPr lang="en-US" b="0" kern="1200" dirty="0">
              <a:solidFill>
                <a:prstClr val="black"/>
              </a:solidFill>
            </a:endParaRPr>
          </a:p>
        </p:txBody>
      </p:sp>
    </p:spTree>
    <p:extLst>
      <p:ext uri="{BB962C8B-B14F-4D97-AF65-F5344CB8AC3E}">
        <p14:creationId xmlns:p14="http://schemas.microsoft.com/office/powerpoint/2010/main" val="291841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FAB9-53D9-B34C-857D-69AB349FFB97}"/>
              </a:ext>
            </a:extLst>
          </p:cNvPr>
          <p:cNvSpPr>
            <a:spLocks noGrp="1"/>
          </p:cNvSpPr>
          <p:nvPr>
            <p:ph type="title"/>
          </p:nvPr>
        </p:nvSpPr>
        <p:spPr>
          <a:xfrm>
            <a:off x="383559" y="105854"/>
            <a:ext cx="7747000" cy="615553"/>
          </a:xfrm>
        </p:spPr>
        <p:txBody>
          <a:bodyPr/>
          <a:lstStyle/>
          <a:p>
            <a:r>
              <a:rPr lang="en-TH" kern="1200" dirty="0">
                <a:solidFill>
                  <a:schemeClr val="tx1"/>
                </a:solidFill>
              </a:rPr>
              <a:t>Chronic myelogenous leukemia</a:t>
            </a:r>
            <a:endParaRPr lang="en-TH" dirty="0"/>
          </a:p>
        </p:txBody>
      </p:sp>
      <p:sp>
        <p:nvSpPr>
          <p:cNvPr id="3" name="Text Placeholder 2">
            <a:extLst>
              <a:ext uri="{FF2B5EF4-FFF2-40B4-BE49-F238E27FC236}">
                <a16:creationId xmlns:a16="http://schemas.microsoft.com/office/drawing/2014/main" id="{460B078A-46D5-864B-8F12-0FA86ABBE716}"/>
              </a:ext>
            </a:extLst>
          </p:cNvPr>
          <p:cNvSpPr>
            <a:spLocks noGrp="1"/>
          </p:cNvSpPr>
          <p:nvPr>
            <p:ph idx="1"/>
          </p:nvPr>
        </p:nvSpPr>
        <p:spPr/>
        <p:txBody>
          <a:bodyPr/>
          <a:lstStyle/>
          <a:p>
            <a:endParaRPr lang="en-TH"/>
          </a:p>
        </p:txBody>
      </p:sp>
      <p:pic>
        <p:nvPicPr>
          <p:cNvPr id="1026" name="Picture 2" descr="Creation of Philadelphia chromosome">
            <a:extLst>
              <a:ext uri="{FF2B5EF4-FFF2-40B4-BE49-F238E27FC236}">
                <a16:creationId xmlns:a16="http://schemas.microsoft.com/office/drawing/2014/main" id="{9AEE9B8A-48CA-9B49-A306-6D0D1044F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542" y="987574"/>
            <a:ext cx="5051246" cy="415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3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2B1A-3ECF-0E45-BD09-C6E6829C12D3}"/>
              </a:ext>
            </a:extLst>
          </p:cNvPr>
          <p:cNvSpPr>
            <a:spLocks noGrp="1"/>
          </p:cNvSpPr>
          <p:nvPr>
            <p:ph type="title"/>
          </p:nvPr>
        </p:nvSpPr>
        <p:spPr/>
        <p:txBody>
          <a:bodyPr/>
          <a:lstStyle/>
          <a:p>
            <a:r>
              <a:rPr lang="en-TH" dirty="0"/>
              <a:t>How Gleevec work </a:t>
            </a:r>
          </a:p>
        </p:txBody>
      </p:sp>
      <p:sp>
        <p:nvSpPr>
          <p:cNvPr id="3" name="Content Placeholder 2">
            <a:extLst>
              <a:ext uri="{FF2B5EF4-FFF2-40B4-BE49-F238E27FC236}">
                <a16:creationId xmlns:a16="http://schemas.microsoft.com/office/drawing/2014/main" id="{7ADD7AE5-4A42-474A-8EFA-BBD3CBAE023B}"/>
              </a:ext>
            </a:extLst>
          </p:cNvPr>
          <p:cNvSpPr>
            <a:spLocks noGrp="1"/>
          </p:cNvSpPr>
          <p:nvPr>
            <p:ph idx="1"/>
          </p:nvPr>
        </p:nvSpPr>
        <p:spPr/>
        <p:txBody>
          <a:bodyPr/>
          <a:lstStyle/>
          <a:p>
            <a:r>
              <a:rPr lang="en-US" dirty="0"/>
              <a:t>Is an inhibitor of enzymes</a:t>
            </a:r>
          </a:p>
          <a:p>
            <a:pPr marL="0" indent="0">
              <a:buNone/>
            </a:pPr>
            <a:endParaRPr lang="en-US" dirty="0"/>
          </a:p>
          <a:p>
            <a:r>
              <a:rPr lang="en-US" dirty="0"/>
              <a:t>Does not change the gene </a:t>
            </a:r>
          </a:p>
          <a:p>
            <a:endParaRPr lang="en-US" dirty="0"/>
          </a:p>
          <a:p>
            <a:r>
              <a:rPr lang="en-US" dirty="0"/>
              <a:t>https://</a:t>
            </a:r>
            <a:r>
              <a:rPr lang="en-US" dirty="0" err="1"/>
              <a:t>dnalc.cshl.edu</a:t>
            </a:r>
            <a:r>
              <a:rPr lang="en-US" dirty="0"/>
              <a:t>/resources/3d/32-how-gleevec-works.html</a:t>
            </a:r>
            <a:endParaRPr lang="en-TH" dirty="0"/>
          </a:p>
        </p:txBody>
      </p:sp>
    </p:spTree>
    <p:extLst>
      <p:ext uri="{BB962C8B-B14F-4D97-AF65-F5344CB8AC3E}">
        <p14:creationId xmlns:p14="http://schemas.microsoft.com/office/powerpoint/2010/main" val="188427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3559" y="140525"/>
            <a:ext cx="6979920" cy="574040"/>
          </a:xfrm>
          <a:prstGeom prst="rect">
            <a:avLst/>
          </a:prstGeom>
        </p:spPr>
        <p:txBody>
          <a:bodyPr vert="horz" wrap="square" lIns="0" tIns="12700" rIns="0" bIns="0" rtlCol="0">
            <a:spAutoFit/>
          </a:bodyPr>
          <a:lstStyle/>
          <a:p>
            <a:pPr marL="12700">
              <a:lnSpc>
                <a:spcPct val="100000"/>
              </a:lnSpc>
              <a:spcBef>
                <a:spcPts val="100"/>
              </a:spcBef>
            </a:pPr>
            <a:r>
              <a:rPr sz="3600" dirty="0"/>
              <a:t>Biomedicine Is At An Inflection</a:t>
            </a:r>
            <a:r>
              <a:rPr sz="3600" spc="-90" dirty="0"/>
              <a:t> </a:t>
            </a:r>
            <a:r>
              <a:rPr sz="3600" dirty="0"/>
              <a:t>Point</a:t>
            </a:r>
          </a:p>
        </p:txBody>
      </p:sp>
      <p:sp>
        <p:nvSpPr>
          <p:cNvPr id="5" name="object 5"/>
          <p:cNvSpPr txBox="1"/>
          <p:nvPr/>
        </p:nvSpPr>
        <p:spPr>
          <a:xfrm>
            <a:off x="474276" y="3435528"/>
            <a:ext cx="8171815" cy="1123950"/>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99"/>
              </a:lnSpc>
              <a:spcBef>
                <a:spcPts val="95"/>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“I </a:t>
            </a:r>
            <a:r>
              <a:rPr kumimoji="0" sz="2400" b="0" i="0" u="none" strike="noStrike" kern="1200" cap="none" spc="-10" normalizeH="0" baseline="0" noProof="0" dirty="0">
                <a:ln>
                  <a:noFill/>
                </a:ln>
                <a:solidFill>
                  <a:prstClr val="black"/>
                </a:solidFill>
                <a:effectLst/>
                <a:uLnTx/>
                <a:uFillTx/>
                <a:latin typeface="Calibri"/>
                <a:ea typeface="+mn-ea"/>
                <a:cs typeface="Calibri"/>
              </a:rPr>
              <a:t>went </a:t>
            </a:r>
            <a:r>
              <a:rPr kumimoji="0" sz="2400" b="0" i="0" u="none" strike="noStrike" kern="1200" cap="none" spc="-5" normalizeH="0" baseline="0" noProof="0" dirty="0">
                <a:ln>
                  <a:noFill/>
                </a:ln>
                <a:solidFill>
                  <a:prstClr val="black"/>
                </a:solidFill>
                <a:effectLst/>
                <a:uLnTx/>
                <a:uFillTx/>
                <a:latin typeface="Calibri"/>
                <a:ea typeface="+mn-ea"/>
                <a:cs typeface="Calibri"/>
              </a:rPr>
              <a:t>outside </a:t>
            </a:r>
            <a:r>
              <a:rPr kumimoji="0" sz="2400" b="0" i="0" u="none" strike="noStrike" kern="1200" cap="none" spc="0" normalizeH="0" baseline="0" noProof="0" dirty="0">
                <a:ln>
                  <a:noFill/>
                </a:ln>
                <a:solidFill>
                  <a:prstClr val="black"/>
                </a:solidFill>
                <a:effectLst/>
                <a:uLnTx/>
                <a:uFillTx/>
                <a:latin typeface="Calibri"/>
                <a:ea typeface="+mn-ea"/>
                <a:cs typeface="Calibri"/>
              </a:rPr>
              <a:t>when </a:t>
            </a:r>
            <a:r>
              <a:rPr kumimoji="0" sz="2400" b="0" i="0" u="none" strike="noStrike" kern="1200" cap="none" spc="-5" normalizeH="0" baseline="0" noProof="0" dirty="0">
                <a:ln>
                  <a:noFill/>
                </a:ln>
                <a:solidFill>
                  <a:prstClr val="black"/>
                </a:solidFill>
                <a:effectLst/>
                <a:uLnTx/>
                <a:uFillTx/>
                <a:latin typeface="Calibri"/>
                <a:ea typeface="+mn-ea"/>
                <a:cs typeface="Calibri"/>
              </a:rPr>
              <a:t>it </a:t>
            </a:r>
            <a:r>
              <a:rPr kumimoji="0" sz="2400" b="0" i="0" u="none" strike="noStrike" kern="1200" cap="none" spc="-10" normalizeH="0" baseline="0" noProof="0" dirty="0">
                <a:ln>
                  <a:noFill/>
                </a:ln>
                <a:solidFill>
                  <a:prstClr val="black"/>
                </a:solidFill>
                <a:effectLst/>
                <a:uLnTx/>
                <a:uFillTx/>
                <a:latin typeface="Calibri"/>
                <a:ea typeface="+mn-ea"/>
                <a:cs typeface="Calibri"/>
              </a:rPr>
              <a:t>was </a:t>
            </a:r>
            <a:r>
              <a:rPr kumimoji="0" sz="2400" b="0" i="0" u="none" strike="noStrike" kern="1200" cap="none" spc="-5" normalizeH="0" baseline="0" noProof="0" dirty="0">
                <a:ln>
                  <a:noFill/>
                </a:ln>
                <a:solidFill>
                  <a:prstClr val="black"/>
                </a:solidFill>
                <a:effectLst/>
                <a:uLnTx/>
                <a:uFillTx/>
                <a:latin typeface="Calibri"/>
                <a:ea typeface="+mn-ea"/>
                <a:cs typeface="Calibri"/>
              </a:rPr>
              <a:t>snowing, </a:t>
            </a:r>
            <a:r>
              <a:rPr kumimoji="0" sz="2400" b="0" i="0" u="none" strike="noStrike" kern="1200" cap="none" spc="0" normalizeH="0" baseline="0" noProof="0" dirty="0">
                <a:ln>
                  <a:noFill/>
                </a:ln>
                <a:solidFill>
                  <a:prstClr val="black"/>
                </a:solidFill>
                <a:effectLst/>
                <a:uLnTx/>
                <a:uFillTx/>
                <a:latin typeface="Calibri"/>
                <a:ea typeface="+mn-ea"/>
                <a:cs typeface="Calibri"/>
              </a:rPr>
              <a:t>and I </a:t>
            </a:r>
            <a:r>
              <a:rPr kumimoji="0" sz="2400" b="0" i="0" u="none" strike="noStrike" kern="1200" cap="none" spc="-10" normalizeH="0" baseline="0" noProof="0" dirty="0">
                <a:ln>
                  <a:noFill/>
                </a:ln>
                <a:solidFill>
                  <a:prstClr val="black"/>
                </a:solidFill>
                <a:effectLst/>
                <a:uLnTx/>
                <a:uFillTx/>
                <a:latin typeface="Calibri"/>
                <a:ea typeface="+mn-ea"/>
                <a:cs typeface="Calibri"/>
              </a:rPr>
              <a:t>was </a:t>
            </a:r>
            <a:r>
              <a:rPr kumimoji="0" sz="2400" b="0" i="0" u="none" strike="noStrike" kern="1200" cap="none" spc="-20" normalizeH="0" baseline="0" noProof="0" dirty="0">
                <a:ln>
                  <a:noFill/>
                </a:ln>
                <a:solidFill>
                  <a:prstClr val="black"/>
                </a:solidFill>
                <a:effectLst/>
                <a:uLnTx/>
                <a:uFillTx/>
                <a:latin typeface="Calibri"/>
                <a:ea typeface="+mn-ea"/>
                <a:cs typeface="Calibri"/>
              </a:rPr>
              <a:t>like, </a:t>
            </a:r>
            <a:r>
              <a:rPr kumimoji="0" sz="2400" b="0" i="0" u="none" strike="noStrike" kern="1200" cap="none" spc="-10" normalizeH="0" baseline="0" noProof="0" dirty="0">
                <a:ln>
                  <a:noFill/>
                </a:ln>
                <a:solidFill>
                  <a:prstClr val="black"/>
                </a:solidFill>
                <a:effectLst/>
                <a:uLnTx/>
                <a:uFillTx/>
                <a:latin typeface="Calibri"/>
                <a:ea typeface="+mn-ea"/>
                <a:cs typeface="Calibri"/>
              </a:rPr>
              <a:t>‘Oh! </a:t>
            </a:r>
            <a:r>
              <a:rPr kumimoji="0" sz="2400" b="0" i="0" u="none" strike="noStrike" kern="1200" cap="none" spc="0" normalizeH="0" baseline="0" noProof="0" dirty="0">
                <a:ln>
                  <a:noFill/>
                </a:ln>
                <a:solidFill>
                  <a:prstClr val="black"/>
                </a:solidFill>
                <a:effectLst/>
                <a:uLnTx/>
                <a:uFillTx/>
                <a:latin typeface="Calibri"/>
                <a:ea typeface="+mn-ea"/>
                <a:cs typeface="Calibri"/>
              </a:rPr>
              <a:t>I </a:t>
            </a:r>
            <a:r>
              <a:rPr kumimoji="0" sz="2400" b="0" i="0" u="none" strike="noStrike" kern="1200" cap="none" spc="-10" normalizeH="0" baseline="0" noProof="0" dirty="0">
                <a:ln>
                  <a:noFill/>
                </a:ln>
                <a:solidFill>
                  <a:prstClr val="black"/>
                </a:solidFill>
                <a:effectLst/>
                <a:uLnTx/>
                <a:uFillTx/>
                <a:latin typeface="Calibri"/>
                <a:ea typeface="+mn-ea"/>
                <a:cs typeface="Calibri"/>
              </a:rPr>
              <a:t>can </a:t>
            </a:r>
            <a:r>
              <a:rPr kumimoji="0" sz="2400" b="0" i="0" u="none" strike="noStrike" kern="1200" cap="none" spc="0" normalizeH="0" baseline="0" noProof="0" dirty="0">
                <a:ln>
                  <a:noFill/>
                </a:ln>
                <a:solidFill>
                  <a:prstClr val="black"/>
                </a:solidFill>
                <a:effectLst/>
                <a:uLnTx/>
                <a:uFillTx/>
                <a:latin typeface="Calibri"/>
                <a:ea typeface="+mn-ea"/>
                <a:cs typeface="Calibri"/>
              </a:rPr>
              <a:t>see  </a:t>
            </a:r>
            <a:r>
              <a:rPr kumimoji="0" sz="2400" b="0" i="0" u="none" strike="noStrike" kern="1200" cap="none" spc="-5" normalizeH="0" baseline="0" noProof="0" dirty="0">
                <a:ln>
                  <a:noFill/>
                </a:ln>
                <a:solidFill>
                  <a:prstClr val="black"/>
                </a:solidFill>
                <a:effectLst/>
                <a:uLnTx/>
                <a:uFillTx/>
                <a:latin typeface="Calibri"/>
                <a:ea typeface="+mn-ea"/>
                <a:cs typeface="Calibri"/>
              </a:rPr>
              <a:t>the </a:t>
            </a:r>
            <a:r>
              <a:rPr kumimoji="0" sz="2400" b="0" i="0" u="none" strike="noStrike" kern="1200" cap="none" spc="-10" normalizeH="0" baseline="0" noProof="0" dirty="0">
                <a:ln>
                  <a:noFill/>
                </a:ln>
                <a:solidFill>
                  <a:prstClr val="black"/>
                </a:solidFill>
                <a:effectLst/>
                <a:uLnTx/>
                <a:uFillTx/>
                <a:latin typeface="Calibri"/>
                <a:ea typeface="+mn-ea"/>
                <a:cs typeface="Calibri"/>
              </a:rPr>
              <a:t>snowflakes!’…It was really cool </a:t>
            </a:r>
            <a:r>
              <a:rPr kumimoji="0" sz="2400" b="0" i="0" u="none" strike="noStrike" kern="1200" cap="none" spc="-15" normalizeH="0" baseline="0" noProof="0" dirty="0">
                <a:ln>
                  <a:noFill/>
                </a:ln>
                <a:solidFill>
                  <a:prstClr val="black"/>
                </a:solidFill>
                <a:effectLst/>
                <a:uLnTx/>
                <a:uFillTx/>
                <a:latin typeface="Calibri"/>
                <a:ea typeface="+mn-ea"/>
                <a:cs typeface="Calibri"/>
              </a:rPr>
              <a:t>to </a:t>
            </a:r>
            <a:r>
              <a:rPr kumimoji="0" sz="2400" b="0" i="0" u="none" strike="noStrike" kern="1200" cap="none" spc="-5" normalizeH="0" baseline="0" noProof="0" dirty="0">
                <a:ln>
                  <a:noFill/>
                </a:ln>
                <a:solidFill>
                  <a:prstClr val="black"/>
                </a:solidFill>
                <a:effectLst/>
                <a:uLnTx/>
                <a:uFillTx/>
                <a:latin typeface="Calibri"/>
                <a:ea typeface="+mn-ea"/>
                <a:cs typeface="Calibri"/>
              </a:rPr>
              <a:t>actually </a:t>
            </a:r>
            <a:r>
              <a:rPr kumimoji="0" sz="2400" b="0" i="0" u="none" strike="noStrike" kern="1200" cap="none" spc="0" normalizeH="0" baseline="0" noProof="0" dirty="0">
                <a:ln>
                  <a:noFill/>
                </a:ln>
                <a:solidFill>
                  <a:prstClr val="black"/>
                </a:solidFill>
                <a:effectLst/>
                <a:uLnTx/>
                <a:uFillTx/>
                <a:latin typeface="Calibri"/>
                <a:ea typeface="+mn-ea"/>
                <a:cs typeface="Calibri"/>
              </a:rPr>
              <a:t>see </a:t>
            </a:r>
            <a:r>
              <a:rPr kumimoji="0" sz="2400" b="0" i="0" u="none" strike="noStrike" kern="1200" cap="none" spc="-5" normalizeH="0" baseline="0" noProof="0" dirty="0">
                <a:ln>
                  <a:noFill/>
                </a:ln>
                <a:solidFill>
                  <a:prstClr val="black"/>
                </a:solidFill>
                <a:effectLst/>
                <a:uLnTx/>
                <a:uFillTx/>
                <a:latin typeface="Calibri"/>
                <a:ea typeface="+mn-ea"/>
                <a:cs typeface="Calibri"/>
              </a:rPr>
              <a:t>something </a:t>
            </a:r>
            <a:r>
              <a:rPr kumimoji="0" sz="2400" b="0" i="0" u="none" strike="noStrike" kern="1200" cap="none" spc="-10" normalizeH="0" baseline="0" noProof="0" dirty="0">
                <a:ln>
                  <a:noFill/>
                </a:ln>
                <a:solidFill>
                  <a:prstClr val="black"/>
                </a:solidFill>
                <a:effectLst/>
                <a:uLnTx/>
                <a:uFillTx/>
                <a:latin typeface="Calibri"/>
                <a:ea typeface="+mn-ea"/>
                <a:cs typeface="Calibri"/>
              </a:rPr>
              <a:t>that  I've </a:t>
            </a:r>
            <a:r>
              <a:rPr kumimoji="0" sz="2400" b="0" i="0" u="none" strike="noStrike" kern="1200" cap="none" spc="-5" normalizeH="0" baseline="0" noProof="0" dirty="0">
                <a:ln>
                  <a:noFill/>
                </a:ln>
                <a:solidFill>
                  <a:prstClr val="black"/>
                </a:solidFill>
                <a:effectLst/>
                <a:uLnTx/>
                <a:uFillTx/>
                <a:latin typeface="Calibri"/>
                <a:ea typeface="+mn-ea"/>
                <a:cs typeface="Calibri"/>
              </a:rPr>
              <a:t>never </a:t>
            </a:r>
            <a:r>
              <a:rPr kumimoji="0" sz="2400" b="0" i="0" u="none" strike="noStrike" kern="1200" cap="none" spc="0" normalizeH="0" baseline="0" noProof="0" dirty="0">
                <a:ln>
                  <a:noFill/>
                </a:ln>
                <a:solidFill>
                  <a:prstClr val="black"/>
                </a:solidFill>
                <a:effectLst/>
                <a:uLnTx/>
                <a:uFillTx/>
                <a:latin typeface="Calibri"/>
                <a:ea typeface="+mn-ea"/>
                <a:cs typeface="Calibri"/>
              </a:rPr>
              <a:t>seen </a:t>
            </a:r>
            <a:r>
              <a:rPr kumimoji="0" sz="2400" b="0" i="0" u="none" strike="noStrike" kern="1200" cap="none" spc="-5" normalizeH="0" baseline="0" noProof="0" dirty="0">
                <a:ln>
                  <a:noFill/>
                </a:ln>
                <a:solidFill>
                  <a:prstClr val="black"/>
                </a:solidFill>
                <a:effectLst/>
                <a:uLnTx/>
                <a:uFillTx/>
                <a:latin typeface="Calibri"/>
                <a:ea typeface="+mn-ea"/>
                <a:cs typeface="Calibri"/>
              </a:rPr>
              <a:t>in </a:t>
            </a:r>
            <a:r>
              <a:rPr kumimoji="0" sz="2400" b="0" i="0" u="none" strike="noStrike" kern="1200" cap="none" spc="-25" normalizeH="0" baseline="0" noProof="0" dirty="0">
                <a:ln>
                  <a:noFill/>
                </a:ln>
                <a:solidFill>
                  <a:prstClr val="black"/>
                </a:solidFill>
                <a:effectLst/>
                <a:uLnTx/>
                <a:uFillTx/>
                <a:latin typeface="Calibri"/>
                <a:ea typeface="+mn-ea"/>
                <a:cs typeface="Calibri"/>
              </a:rPr>
              <a:t>my </a:t>
            </a:r>
            <a:r>
              <a:rPr kumimoji="0" sz="2400" b="0" i="0" u="none" strike="noStrike" kern="1200" cap="none" spc="-20" normalizeH="0" baseline="0" noProof="0" dirty="0">
                <a:ln>
                  <a:noFill/>
                </a:ln>
                <a:solidFill>
                  <a:prstClr val="black"/>
                </a:solidFill>
                <a:effectLst/>
                <a:uLnTx/>
                <a:uFillTx/>
                <a:latin typeface="Calibri"/>
                <a:ea typeface="+mn-ea"/>
                <a:cs typeface="Calibri"/>
              </a:rPr>
              <a:t>life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35" normalizeH="0" baseline="0" noProof="0" dirty="0">
                <a:ln>
                  <a:noFill/>
                </a:ln>
                <a:solidFill>
                  <a:prstClr val="black"/>
                </a:solidFill>
                <a:effectLst/>
                <a:uLnTx/>
                <a:uFillTx/>
                <a:latin typeface="Calibri"/>
                <a:ea typeface="+mn-ea"/>
                <a:cs typeface="Calibri"/>
              </a:rPr>
              <a:t>before.”</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368300" y="889000"/>
            <a:ext cx="4347629" cy="24934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95536" y="916851"/>
            <a:ext cx="4240530" cy="238429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441700" y="956729"/>
            <a:ext cx="5490629" cy="235797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477488" y="994625"/>
            <a:ext cx="5364607" cy="2228748"/>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3472726" y="989863"/>
            <a:ext cx="5374640" cy="2238375"/>
          </a:xfrm>
          <a:prstGeom prst="rect">
            <a:avLst/>
          </a:prstGeom>
          <a:ln w="9525">
            <a:solidFill>
              <a:srgbClr val="000000"/>
            </a:solidFill>
          </a:ln>
        </p:spPr>
        <p:txBody>
          <a:bodyPr vert="horz" wrap="square" lIns="0" tIns="253365" rIns="0" bIns="0" rtlCol="0">
            <a:spAutoFit/>
          </a:bodyPr>
          <a:lstStyle/>
          <a:p>
            <a:pPr marL="2335530" marR="0" lvl="0" indent="0" algn="l" defTabSz="914400" rtl="0" eaLnBrk="1" fontAlgn="auto" latinLnBrk="0" hangingPunct="1">
              <a:lnSpc>
                <a:spcPct val="100000"/>
              </a:lnSpc>
              <a:spcBef>
                <a:spcPts val="1995"/>
              </a:spcBef>
              <a:spcAft>
                <a:spcPts val="0"/>
              </a:spcAft>
              <a:buClrTx/>
              <a:buSzTx/>
              <a:buFontTx/>
              <a:buNone/>
              <a:tabLst/>
              <a:defRPr/>
            </a:pPr>
            <a:r>
              <a:rPr kumimoji="0" sz="2400" b="1" i="0" u="none" strike="noStrike" kern="1200" cap="none" spc="-5" normalizeH="0" baseline="0" noProof="0" dirty="0">
                <a:ln>
                  <a:noFill/>
                </a:ln>
                <a:solidFill>
                  <a:srgbClr val="FF0000"/>
                </a:solidFill>
                <a:effectLst/>
                <a:uLnTx/>
                <a:uFillTx/>
                <a:latin typeface="Calibri"/>
                <a:ea typeface="+mn-ea"/>
                <a:cs typeface="Calibri"/>
              </a:rPr>
              <a:t>Dec 19,</a:t>
            </a:r>
            <a:r>
              <a:rPr kumimoji="0" sz="2400" b="1" i="0" u="none" strike="noStrike" kern="1200" cap="none" spc="-15" normalizeH="0" baseline="0" noProof="0" dirty="0">
                <a:ln>
                  <a:noFill/>
                </a:ln>
                <a:solidFill>
                  <a:srgbClr val="FF0000"/>
                </a:solidFill>
                <a:effectLst/>
                <a:uLnTx/>
                <a:uFillTx/>
                <a:latin typeface="Calibri"/>
                <a:ea typeface="+mn-ea"/>
                <a:cs typeface="Calibri"/>
              </a:rPr>
              <a:t> </a:t>
            </a:r>
            <a:r>
              <a:rPr kumimoji="0" sz="2400" b="1" i="0" u="none" strike="noStrike" kern="1200" cap="none" spc="-5" normalizeH="0" baseline="0" noProof="0" dirty="0">
                <a:ln>
                  <a:noFill/>
                </a:ln>
                <a:solidFill>
                  <a:srgbClr val="FF0000"/>
                </a:solidFill>
                <a:effectLst/>
                <a:uLnTx/>
                <a:uFillTx/>
                <a:latin typeface="Calibri"/>
                <a:ea typeface="+mn-ea"/>
                <a:cs typeface="Calibri"/>
              </a:rPr>
              <a:t>2017</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67565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B0E7-8ECD-B34F-AEA1-68770BA24030}"/>
              </a:ext>
            </a:extLst>
          </p:cNvPr>
          <p:cNvSpPr>
            <a:spLocks noGrp="1"/>
          </p:cNvSpPr>
          <p:nvPr>
            <p:ph type="title"/>
          </p:nvPr>
        </p:nvSpPr>
        <p:spPr/>
        <p:txBody>
          <a:bodyPr/>
          <a:lstStyle/>
          <a:p>
            <a:endParaRPr lang="en-TH"/>
          </a:p>
        </p:txBody>
      </p:sp>
      <p:sp>
        <p:nvSpPr>
          <p:cNvPr id="7" name="Content Placeholder 6">
            <a:extLst>
              <a:ext uri="{FF2B5EF4-FFF2-40B4-BE49-F238E27FC236}">
                <a16:creationId xmlns:a16="http://schemas.microsoft.com/office/drawing/2014/main" id="{712CC113-CC80-DE40-9D98-156C71EC9ED6}"/>
              </a:ext>
            </a:extLst>
          </p:cNvPr>
          <p:cNvSpPr>
            <a:spLocks noGrp="1"/>
          </p:cNvSpPr>
          <p:nvPr>
            <p:ph idx="1"/>
          </p:nvPr>
        </p:nvSpPr>
        <p:spPr/>
        <p:txBody>
          <a:bodyPr/>
          <a:lstStyle/>
          <a:p>
            <a:endParaRPr lang="en-TH"/>
          </a:p>
        </p:txBody>
      </p:sp>
      <p:pic>
        <p:nvPicPr>
          <p:cNvPr id="2050" name="Picture 2" descr="BIO World Congress on Industrial Biotechnology - Agro &amp; Chemistry">
            <a:extLst>
              <a:ext uri="{FF2B5EF4-FFF2-40B4-BE49-F238E27FC236}">
                <a16:creationId xmlns:a16="http://schemas.microsoft.com/office/drawing/2014/main" id="{7822247F-C376-5347-AED0-168F81697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FD02E6D-437C-BE4E-B55D-2520BE3E5794}"/>
              </a:ext>
            </a:extLst>
          </p:cNvPr>
          <p:cNvSpPr txBox="1">
            <a:spLocks/>
          </p:cNvSpPr>
          <p:nvPr/>
        </p:nvSpPr>
        <p:spPr>
          <a:xfrm>
            <a:off x="0" y="691952"/>
            <a:ext cx="5364088" cy="1152128"/>
          </a:xfrm>
          <a:prstGeom prst="rect">
            <a:avLst/>
          </a:prstGeom>
          <a:solidFill>
            <a:schemeClr val="bg1">
              <a:alpha val="85000"/>
            </a:schemeClr>
          </a:solidFill>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b="1" dirty="0">
              <a:solidFill>
                <a:srgbClr val="000503"/>
              </a:solidFill>
            </a:endParaRPr>
          </a:p>
          <a:p>
            <a:r>
              <a:rPr lang="en-US" b="1" dirty="0">
                <a:solidFill>
                  <a:srgbClr val="000503"/>
                </a:solidFill>
              </a:rPr>
              <a:t>Drug Development &amp; Finance</a:t>
            </a:r>
          </a:p>
          <a:p>
            <a:r>
              <a:rPr lang="en-US" sz="2000" b="1" dirty="0">
                <a:solidFill>
                  <a:srgbClr val="000503"/>
                </a:solidFill>
              </a:rPr>
              <a:t>Alessandro Stasi</a:t>
            </a:r>
          </a:p>
          <a:p>
            <a:endParaRPr lang="en-TH" b="1" dirty="0">
              <a:solidFill>
                <a:srgbClr val="000503"/>
              </a:solidFill>
            </a:endParaRPr>
          </a:p>
        </p:txBody>
      </p:sp>
    </p:spTree>
    <p:extLst>
      <p:ext uri="{BB962C8B-B14F-4D97-AF65-F5344CB8AC3E}">
        <p14:creationId xmlns:p14="http://schemas.microsoft.com/office/powerpoint/2010/main" val="329253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8C89-B677-5E47-A097-3B879008738E}"/>
              </a:ext>
            </a:extLst>
          </p:cNvPr>
          <p:cNvSpPr>
            <a:spLocks noGrp="1"/>
          </p:cNvSpPr>
          <p:nvPr>
            <p:ph type="title"/>
          </p:nvPr>
        </p:nvSpPr>
        <p:spPr/>
        <p:txBody>
          <a:bodyPr/>
          <a:lstStyle/>
          <a:p>
            <a:r>
              <a:rPr lang="en-TH" b="1" dirty="0"/>
              <a:t>OUTLINE</a:t>
            </a:r>
          </a:p>
        </p:txBody>
      </p:sp>
      <p:sp>
        <p:nvSpPr>
          <p:cNvPr id="3" name="Content Placeholder 2">
            <a:extLst>
              <a:ext uri="{FF2B5EF4-FFF2-40B4-BE49-F238E27FC236}">
                <a16:creationId xmlns:a16="http://schemas.microsoft.com/office/drawing/2014/main" id="{C45F3112-B5C4-6248-AB4F-BFB3EE9E5F48}"/>
              </a:ext>
            </a:extLst>
          </p:cNvPr>
          <p:cNvSpPr>
            <a:spLocks noGrp="1"/>
          </p:cNvSpPr>
          <p:nvPr>
            <p:ph idx="1"/>
          </p:nvPr>
        </p:nvSpPr>
        <p:spPr/>
        <p:txBody>
          <a:bodyPr/>
          <a:lstStyle/>
          <a:p>
            <a:r>
              <a:rPr lang="en-TH" sz="2800" dirty="0"/>
              <a:t>What is a drug? </a:t>
            </a:r>
          </a:p>
          <a:p>
            <a:pPr marL="0" indent="0">
              <a:buNone/>
            </a:pPr>
            <a:endParaRPr lang="en-TH" sz="2800" dirty="0"/>
          </a:p>
          <a:p>
            <a:r>
              <a:rPr lang="en-TH" sz="2800" dirty="0"/>
              <a:t>Types of drugs</a:t>
            </a:r>
          </a:p>
          <a:p>
            <a:endParaRPr lang="en-TH" sz="2800" dirty="0"/>
          </a:p>
          <a:p>
            <a:r>
              <a:rPr lang="en-US" sz="2800" dirty="0"/>
              <a:t>Breakthroughs In Biomedicine</a:t>
            </a:r>
            <a:endParaRPr lang="en-TH" dirty="0"/>
          </a:p>
          <a:p>
            <a:endParaRPr lang="en-TH" dirty="0"/>
          </a:p>
        </p:txBody>
      </p:sp>
    </p:spTree>
    <p:extLst>
      <p:ext uri="{BB962C8B-B14F-4D97-AF65-F5344CB8AC3E}">
        <p14:creationId xmlns:p14="http://schemas.microsoft.com/office/powerpoint/2010/main" val="352452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C21E-F9D6-8B4E-888B-F6F2630B3F3C}"/>
              </a:ext>
            </a:extLst>
          </p:cNvPr>
          <p:cNvSpPr>
            <a:spLocks noGrp="1"/>
          </p:cNvSpPr>
          <p:nvPr>
            <p:ph type="ctrTitle"/>
          </p:nvPr>
        </p:nvSpPr>
        <p:spPr/>
        <p:txBody>
          <a:bodyPr>
            <a:normAutofit/>
          </a:bodyPr>
          <a:lstStyle/>
          <a:p>
            <a:r>
              <a:rPr lang="en-US" b="1" dirty="0"/>
              <a:t>1. What is a Drug ?</a:t>
            </a:r>
            <a:endParaRPr lang="en-TH" b="1" dirty="0"/>
          </a:p>
        </p:txBody>
      </p:sp>
      <p:sp>
        <p:nvSpPr>
          <p:cNvPr id="3" name="Subtitle 2">
            <a:extLst>
              <a:ext uri="{FF2B5EF4-FFF2-40B4-BE49-F238E27FC236}">
                <a16:creationId xmlns:a16="http://schemas.microsoft.com/office/drawing/2014/main" id="{E2C089CF-6C2B-F049-B3E2-C8C3B70A424F}"/>
              </a:ext>
            </a:extLst>
          </p:cNvPr>
          <p:cNvSpPr>
            <a:spLocks noGrp="1"/>
          </p:cNvSpPr>
          <p:nvPr>
            <p:ph type="subTitle" idx="1"/>
          </p:nvPr>
        </p:nvSpPr>
        <p:spPr/>
        <p:txBody>
          <a:bodyPr/>
          <a:lstStyle/>
          <a:p>
            <a:endParaRPr lang="en-TH" dirty="0"/>
          </a:p>
        </p:txBody>
      </p:sp>
    </p:spTree>
    <p:extLst>
      <p:ext uri="{BB962C8B-B14F-4D97-AF65-F5344CB8AC3E}">
        <p14:creationId xmlns:p14="http://schemas.microsoft.com/office/powerpoint/2010/main" val="55225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2925-F3DF-5B49-82C9-1AAEFC8EBBFD}"/>
              </a:ext>
            </a:extLst>
          </p:cNvPr>
          <p:cNvSpPr>
            <a:spLocks noGrp="1"/>
          </p:cNvSpPr>
          <p:nvPr>
            <p:ph type="title"/>
          </p:nvPr>
        </p:nvSpPr>
        <p:spPr/>
        <p:txBody>
          <a:bodyPr/>
          <a:lstStyle/>
          <a:p>
            <a:r>
              <a:rPr lang="en-TH" b="1" dirty="0"/>
              <a:t>What is a drug?</a:t>
            </a:r>
          </a:p>
        </p:txBody>
      </p:sp>
      <p:sp>
        <p:nvSpPr>
          <p:cNvPr id="3" name="Content Placeholder 2">
            <a:extLst>
              <a:ext uri="{FF2B5EF4-FFF2-40B4-BE49-F238E27FC236}">
                <a16:creationId xmlns:a16="http://schemas.microsoft.com/office/drawing/2014/main" id="{EE09E184-DC09-2744-B6A0-64972C3D6C8A}"/>
              </a:ext>
            </a:extLst>
          </p:cNvPr>
          <p:cNvSpPr>
            <a:spLocks noGrp="1"/>
          </p:cNvSpPr>
          <p:nvPr>
            <p:ph idx="1"/>
          </p:nvPr>
        </p:nvSpPr>
        <p:spPr/>
        <p:txBody>
          <a:bodyPr>
            <a:normAutofit/>
          </a:bodyPr>
          <a:lstStyle/>
          <a:p>
            <a:r>
              <a:rPr lang="en-US" dirty="0"/>
              <a:t>Drugs are </a:t>
            </a:r>
            <a:r>
              <a:rPr lang="en-US" b="1" dirty="0"/>
              <a:t>substances</a:t>
            </a:r>
            <a:r>
              <a:rPr lang="en-US" dirty="0"/>
              <a:t> that affect the functions of living things and are administered to treat, prevent, or cure unwanted diseases and symptoms. </a:t>
            </a:r>
          </a:p>
          <a:p>
            <a:r>
              <a:rPr lang="en-US" dirty="0"/>
              <a:t>The United States Food and Drug Administration (FDA) </a:t>
            </a:r>
            <a:r>
              <a:rPr lang="en-US" b="1" dirty="0"/>
              <a:t>regulates</a:t>
            </a:r>
            <a:r>
              <a:rPr lang="en-US" dirty="0"/>
              <a:t> drug marketing, requiring manufacturers to prove their products to be safe, effective, and appropriately labeled. </a:t>
            </a:r>
          </a:p>
          <a:p>
            <a:r>
              <a:rPr lang="en-US" dirty="0"/>
              <a:t>Scientists start with simple, defined, model systems that enable them to identify potential drugs. These potential drugs are then tested in increasingly complex and real-world situations to prove their efficacy.</a:t>
            </a:r>
            <a:endParaRPr lang="en-TH" dirty="0"/>
          </a:p>
        </p:txBody>
      </p:sp>
    </p:spTree>
    <p:extLst>
      <p:ext uri="{BB962C8B-B14F-4D97-AF65-F5344CB8AC3E}">
        <p14:creationId xmlns:p14="http://schemas.microsoft.com/office/powerpoint/2010/main" val="28131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17BE-7230-7F4C-875A-9CF2C22DBFC6}"/>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52518200-0AA1-C44F-91D1-7ED85D075B7E}"/>
              </a:ext>
            </a:extLst>
          </p:cNvPr>
          <p:cNvSpPr>
            <a:spLocks noGrp="1"/>
          </p:cNvSpPr>
          <p:nvPr>
            <p:ph idx="1"/>
          </p:nvPr>
        </p:nvSpPr>
        <p:spPr/>
        <p:txBody>
          <a:bodyPr/>
          <a:lstStyle/>
          <a:p>
            <a:endParaRPr lang="en-US" dirty="0"/>
          </a:p>
          <a:p>
            <a:r>
              <a:rPr lang="en-US" b="1" dirty="0"/>
              <a:t>Enzymes</a:t>
            </a:r>
            <a:r>
              <a:rPr lang="en-US" dirty="0"/>
              <a:t> /ˈ</a:t>
            </a:r>
            <a:r>
              <a:rPr lang="en-US" dirty="0" err="1"/>
              <a:t>ɛnzaɪmz</a:t>
            </a:r>
            <a:r>
              <a:rPr lang="en-US" dirty="0"/>
              <a:t>/ are proteins that act as biological catalysts (biocatalysts). Catalysts accelerate chemical reactions. </a:t>
            </a:r>
          </a:p>
          <a:p>
            <a:endParaRPr lang="en-US" dirty="0"/>
          </a:p>
          <a:p>
            <a:r>
              <a:rPr lang="en-US" dirty="0">
                <a:hlinkClick r:id="rId3"/>
              </a:rPr>
              <a:t>https://www.youtube.com/watch?v=yk14dOOvwMk</a:t>
            </a:r>
            <a:r>
              <a:rPr lang="en-US" dirty="0"/>
              <a:t> </a:t>
            </a:r>
          </a:p>
          <a:p>
            <a:endParaRPr lang="en-US" dirty="0"/>
          </a:p>
          <a:p>
            <a:r>
              <a:rPr lang="en-US" dirty="0">
                <a:hlinkClick r:id="rId4"/>
              </a:rPr>
              <a:t>https://www.youtube.com/watch?v=PhfhMBO-w9Q</a:t>
            </a:r>
            <a:endParaRPr lang="en-US" dirty="0"/>
          </a:p>
          <a:p>
            <a:endParaRPr lang="en-TH" dirty="0"/>
          </a:p>
        </p:txBody>
      </p:sp>
    </p:spTree>
    <p:extLst>
      <p:ext uri="{BB962C8B-B14F-4D97-AF65-F5344CB8AC3E}">
        <p14:creationId xmlns:p14="http://schemas.microsoft.com/office/powerpoint/2010/main" val="82113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C21E-F9D6-8B4E-888B-F6F2630B3F3C}"/>
              </a:ext>
            </a:extLst>
          </p:cNvPr>
          <p:cNvSpPr>
            <a:spLocks noGrp="1"/>
          </p:cNvSpPr>
          <p:nvPr>
            <p:ph type="ctrTitle"/>
          </p:nvPr>
        </p:nvSpPr>
        <p:spPr/>
        <p:txBody>
          <a:bodyPr>
            <a:normAutofit/>
          </a:bodyPr>
          <a:lstStyle/>
          <a:p>
            <a:r>
              <a:rPr lang="en-US" b="1" dirty="0"/>
              <a:t>2. Types of Drugs </a:t>
            </a:r>
            <a:endParaRPr lang="en-TH" b="1" dirty="0"/>
          </a:p>
        </p:txBody>
      </p:sp>
      <p:sp>
        <p:nvSpPr>
          <p:cNvPr id="3" name="Subtitle 2">
            <a:extLst>
              <a:ext uri="{FF2B5EF4-FFF2-40B4-BE49-F238E27FC236}">
                <a16:creationId xmlns:a16="http://schemas.microsoft.com/office/drawing/2014/main" id="{E2C089CF-6C2B-F049-B3E2-C8C3B70A424F}"/>
              </a:ext>
            </a:extLst>
          </p:cNvPr>
          <p:cNvSpPr>
            <a:spLocks noGrp="1"/>
          </p:cNvSpPr>
          <p:nvPr>
            <p:ph type="subTitle" idx="1"/>
          </p:nvPr>
        </p:nvSpPr>
        <p:spPr/>
        <p:txBody>
          <a:bodyPr/>
          <a:lstStyle/>
          <a:p>
            <a:endParaRPr lang="en-TH" dirty="0"/>
          </a:p>
        </p:txBody>
      </p:sp>
    </p:spTree>
    <p:extLst>
      <p:ext uri="{BB962C8B-B14F-4D97-AF65-F5344CB8AC3E}">
        <p14:creationId xmlns:p14="http://schemas.microsoft.com/office/powerpoint/2010/main" val="102937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9DD8-0773-FB4E-A0F8-1996653407B0}"/>
              </a:ext>
            </a:extLst>
          </p:cNvPr>
          <p:cNvSpPr>
            <a:spLocks noGrp="1"/>
          </p:cNvSpPr>
          <p:nvPr>
            <p:ph type="title"/>
          </p:nvPr>
        </p:nvSpPr>
        <p:spPr/>
        <p:txBody>
          <a:bodyPr>
            <a:normAutofit fontScale="90000"/>
          </a:bodyPr>
          <a:lstStyle/>
          <a:p>
            <a:r>
              <a:rPr lang="en-US" b="1" dirty="0"/>
              <a:t>PHARMACEUTICAL VS. BIOTECHNOLOGY DRUG</a:t>
            </a:r>
            <a:endParaRPr lang="en-TH" dirty="0"/>
          </a:p>
        </p:txBody>
      </p:sp>
      <p:sp>
        <p:nvSpPr>
          <p:cNvPr id="3" name="Content Placeholder 2">
            <a:extLst>
              <a:ext uri="{FF2B5EF4-FFF2-40B4-BE49-F238E27FC236}">
                <a16:creationId xmlns:a16="http://schemas.microsoft.com/office/drawing/2014/main" id="{F7495A89-36B8-D948-A168-540D4A8AEB89}"/>
              </a:ext>
            </a:extLst>
          </p:cNvPr>
          <p:cNvSpPr>
            <a:spLocks noGrp="1"/>
          </p:cNvSpPr>
          <p:nvPr>
            <p:ph idx="1"/>
          </p:nvPr>
        </p:nvSpPr>
        <p:spPr/>
        <p:txBody>
          <a:bodyPr>
            <a:normAutofit/>
          </a:bodyPr>
          <a:lstStyle/>
          <a:p>
            <a:r>
              <a:rPr lang="en-US" dirty="0"/>
              <a:t>Traditional pharmaceutical drugs differ from biotechnology-derived drugs in the methods by which they are </a:t>
            </a:r>
            <a:r>
              <a:rPr lang="en-US" b="1" dirty="0"/>
              <a:t>discovered and manufactured</a:t>
            </a:r>
            <a:r>
              <a:rPr lang="en-US" dirty="0"/>
              <a:t>. </a:t>
            </a:r>
          </a:p>
          <a:p>
            <a:endParaRPr lang="en-US" dirty="0"/>
          </a:p>
          <a:p>
            <a:r>
              <a:rPr lang="en-US" dirty="0"/>
              <a:t>Example therapeutic </a:t>
            </a:r>
            <a:r>
              <a:rPr lang="en-US" b="1" dirty="0"/>
              <a:t>insulin</a:t>
            </a:r>
            <a:r>
              <a:rPr lang="en-US" dirty="0"/>
              <a:t>: pharmaceutical companies extracted insulin from the pancreas of pigs while Genentech produced recombinant human insulin by synthesizing it in bacteria. </a:t>
            </a:r>
          </a:p>
        </p:txBody>
      </p:sp>
    </p:spTree>
    <p:extLst>
      <p:ext uri="{BB962C8B-B14F-4D97-AF65-F5344CB8AC3E}">
        <p14:creationId xmlns:p14="http://schemas.microsoft.com/office/powerpoint/2010/main" val="24649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55E-1937-1047-8DCB-F556C3E81677}"/>
              </a:ext>
            </a:extLst>
          </p:cNvPr>
          <p:cNvSpPr>
            <a:spLocks noGrp="1"/>
          </p:cNvSpPr>
          <p:nvPr>
            <p:ph type="title"/>
          </p:nvPr>
        </p:nvSpPr>
        <p:spPr/>
        <p:txBody>
          <a:bodyPr>
            <a:normAutofit fontScale="90000"/>
          </a:bodyPr>
          <a:lstStyle/>
          <a:p>
            <a:r>
              <a:rPr lang="en-US" b="1" dirty="0"/>
              <a:t>PHARMACEUTICAL VS. BIOTECHNOLOGY DRUG</a:t>
            </a:r>
            <a:endParaRPr lang="en-TH" dirty="0"/>
          </a:p>
        </p:txBody>
      </p:sp>
      <p:sp>
        <p:nvSpPr>
          <p:cNvPr id="3" name="Content Placeholder 2">
            <a:extLst>
              <a:ext uri="{FF2B5EF4-FFF2-40B4-BE49-F238E27FC236}">
                <a16:creationId xmlns:a16="http://schemas.microsoft.com/office/drawing/2014/main" id="{D34DF20C-8344-B449-82BC-3C3E215D367E}"/>
              </a:ext>
            </a:extLst>
          </p:cNvPr>
          <p:cNvSpPr>
            <a:spLocks noGrp="1"/>
          </p:cNvSpPr>
          <p:nvPr>
            <p:ph idx="1"/>
          </p:nvPr>
        </p:nvSpPr>
        <p:spPr/>
        <p:txBody>
          <a:bodyPr>
            <a:normAutofit lnSpcReduction="10000"/>
          </a:bodyPr>
          <a:lstStyle/>
          <a:p>
            <a:r>
              <a:rPr lang="en-US" b="1" dirty="0">
                <a:solidFill>
                  <a:srgbClr val="FF0000"/>
                </a:solidFill>
              </a:rPr>
              <a:t>Traditional pharmaceutical drug </a:t>
            </a:r>
            <a:r>
              <a:rPr lang="en-US" dirty="0"/>
              <a:t>discovery was based on </a:t>
            </a:r>
          </a:p>
          <a:p>
            <a:pPr>
              <a:buFontTx/>
              <a:buChar char="-"/>
            </a:pPr>
            <a:r>
              <a:rPr lang="en-US" b="1" dirty="0"/>
              <a:t>trial-and-error </a:t>
            </a:r>
            <a:r>
              <a:rPr lang="en-US" dirty="0"/>
              <a:t>screening of synthetic compounds </a:t>
            </a:r>
          </a:p>
          <a:p>
            <a:pPr>
              <a:buFontTx/>
              <a:buChar char="-"/>
            </a:pPr>
            <a:r>
              <a:rPr lang="en-US" dirty="0"/>
              <a:t>directed </a:t>
            </a:r>
            <a:r>
              <a:rPr lang="en-US" b="1" dirty="0"/>
              <a:t>selection of</a:t>
            </a:r>
            <a:r>
              <a:rPr lang="en-US" dirty="0"/>
              <a:t> </a:t>
            </a:r>
            <a:r>
              <a:rPr lang="en-US" b="1" dirty="0"/>
              <a:t>biological extracts </a:t>
            </a:r>
            <a:r>
              <a:rPr lang="en-US" dirty="0"/>
              <a:t>that can affect model systems. </a:t>
            </a:r>
          </a:p>
          <a:p>
            <a:pPr>
              <a:buFontTx/>
              <a:buChar char="-"/>
            </a:pPr>
            <a:r>
              <a:rPr lang="en-US" dirty="0"/>
              <a:t>the emphasis of research was to understand </a:t>
            </a:r>
            <a:r>
              <a:rPr lang="en-US" b="1" dirty="0"/>
              <a:t>biological systems </a:t>
            </a:r>
            <a:r>
              <a:rPr lang="en-US" dirty="0"/>
              <a:t>in order to find potential drug targets. </a:t>
            </a:r>
          </a:p>
          <a:p>
            <a:r>
              <a:rPr lang="en-US" b="1" dirty="0">
                <a:solidFill>
                  <a:srgbClr val="FF0000"/>
                </a:solidFill>
              </a:rPr>
              <a:t>Molecular biology techniques </a:t>
            </a:r>
            <a:r>
              <a:rPr lang="en-US" dirty="0"/>
              <a:t>used by biotechnology firms </a:t>
            </a:r>
          </a:p>
          <a:p>
            <a:pPr marL="0" indent="0">
              <a:buNone/>
            </a:pPr>
            <a:r>
              <a:rPr lang="en-US" dirty="0"/>
              <a:t>- </a:t>
            </a:r>
            <a:r>
              <a:rPr lang="en-US" b="1" dirty="0"/>
              <a:t>directed design of biological compounds</a:t>
            </a:r>
            <a:r>
              <a:rPr lang="en-US" dirty="0"/>
              <a:t> as drug candidates. Traditional pharmaceutical development was limited to chemical synthesis and biological extracts</a:t>
            </a:r>
          </a:p>
          <a:p>
            <a:endParaRPr lang="en-TH" dirty="0"/>
          </a:p>
        </p:txBody>
      </p:sp>
    </p:spTree>
    <p:extLst>
      <p:ext uri="{BB962C8B-B14F-4D97-AF65-F5344CB8AC3E}">
        <p14:creationId xmlns:p14="http://schemas.microsoft.com/office/powerpoint/2010/main" val="374321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6033</TotalTime>
  <Words>4131</Words>
  <Application>Microsoft Macintosh PowerPoint</Application>
  <PresentationFormat>On-screen Show (16:9)</PresentationFormat>
  <Paragraphs>164</Paragraphs>
  <Slides>17</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Last week</vt:lpstr>
      <vt:lpstr>PowerPoint Presentation</vt:lpstr>
      <vt:lpstr>OUTLINE</vt:lpstr>
      <vt:lpstr>1. What is a Drug ?</vt:lpstr>
      <vt:lpstr>What is a drug?</vt:lpstr>
      <vt:lpstr>PowerPoint Presentation</vt:lpstr>
      <vt:lpstr>2. Types of Drugs </vt:lpstr>
      <vt:lpstr>PHARMACEUTICAL VS. BIOTECHNOLOGY DRUG</vt:lpstr>
      <vt:lpstr>PHARMACEUTICAL VS. BIOTECHNOLOGY DRUG</vt:lpstr>
      <vt:lpstr>PHARMACEUTICAL VS. BIOTECHNOLOGY DRUG</vt:lpstr>
      <vt:lpstr>PHARMACEUTICAL VS. BIOTECHNOLOGY DRUG</vt:lpstr>
      <vt:lpstr>3. Breakthroughs In Biomedicine</vt:lpstr>
      <vt:lpstr>Breakthroughs In Biomedicine</vt:lpstr>
      <vt:lpstr>Breakthroughs In Biomedicine</vt:lpstr>
      <vt:lpstr>Chronic myelogenous leukemia</vt:lpstr>
      <vt:lpstr>How Gleevec work </vt:lpstr>
      <vt:lpstr>Biomedicine Is At An Inflection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Eric Vadeboncoeur</dc:creator>
  <cp:lastModifiedBy>Microsoft Office User</cp:lastModifiedBy>
  <cp:revision>243</cp:revision>
  <cp:lastPrinted>2021-02-10T03:11:17Z</cp:lastPrinted>
  <dcterms:created xsi:type="dcterms:W3CDTF">2015-10-08T02:33:20Z</dcterms:created>
  <dcterms:modified xsi:type="dcterms:W3CDTF">2023-09-26T04:08:45Z</dcterms:modified>
</cp:coreProperties>
</file>